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handoutMasterIdLst>
    <p:handoutMasterId r:id="rId17"/>
  </p:handoutMasterIdLst>
  <p:sldIdLst>
    <p:sldId id="272" r:id="rId2"/>
    <p:sldId id="271" r:id="rId3"/>
    <p:sldId id="273" r:id="rId4"/>
    <p:sldId id="275" r:id="rId5"/>
    <p:sldId id="282" r:id="rId6"/>
    <p:sldId id="274" r:id="rId7"/>
    <p:sldId id="279" r:id="rId8"/>
    <p:sldId id="280" r:id="rId9"/>
    <p:sldId id="276" r:id="rId10"/>
    <p:sldId id="285" r:id="rId11"/>
    <p:sldId id="286" r:id="rId12"/>
    <p:sldId id="281" r:id="rId13"/>
    <p:sldId id="283" r:id="rId14"/>
    <p:sldId id="269" r:id="rId15"/>
  </p:sldIdLst>
  <p:sldSz cx="12192000" cy="6858000"/>
  <p:notesSz cx="7099300" cy="10234613"/>
  <p:embeddedFontLst>
    <p:embeddedFont>
      <p:font typeface="Tahoma" panose="020B0604030504040204" pitchFamily="34" charset="0"/>
      <p:regular r:id="rId18"/>
      <p:bold r:id="rId19"/>
    </p:embeddedFont>
    <p:embeddedFont>
      <p:font typeface="Wingdings 3" panose="05040102010807070707" pitchFamily="18" charset="2"/>
      <p:regular r:id="rId2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guide id="3" pos="40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58711" autoAdjust="0"/>
  </p:normalViewPr>
  <p:slideViewPr>
    <p:cSldViewPr snapToGrid="0">
      <p:cViewPr varScale="1">
        <p:scale>
          <a:sx n="59" d="100"/>
          <a:sy n="59" d="100"/>
        </p:scale>
        <p:origin x="1413" y="27"/>
      </p:cViewPr>
      <p:guideLst>
        <p:guide orient="horz" pos="2160"/>
        <p:guide pos="3840"/>
        <p:guide pos="4044"/>
      </p:guideLst>
    </p:cSldViewPr>
  </p:slideViewPr>
  <p:outlineViewPr>
    <p:cViewPr>
      <p:scale>
        <a:sx n="33" d="100"/>
        <a:sy n="33" d="100"/>
      </p:scale>
      <p:origin x="0" y="-6438"/>
    </p:cViewPr>
  </p:outlineViewPr>
  <p:notesTextViewPr>
    <p:cViewPr>
      <p:scale>
        <a:sx n="125" d="100"/>
        <a:sy n="12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02AC184-1367-48C1-97BE-50BD3BBD3866}"/>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a:extLst>
              <a:ext uri="{FF2B5EF4-FFF2-40B4-BE49-F238E27FC236}">
                <a16:creationId xmlns:a16="http://schemas.microsoft.com/office/drawing/2014/main" id="{16603824-FBD7-4007-A61B-7EA9D16D7865}"/>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AF0A8435-F641-4CB0-BB2F-0FB8C33D1E4B}" type="datetimeFigureOut">
              <a:rPr lang="de-DE" smtClean="0"/>
              <a:t>06.12.2021</a:t>
            </a:fld>
            <a:endParaRPr lang="de-DE"/>
          </a:p>
        </p:txBody>
      </p:sp>
      <p:sp>
        <p:nvSpPr>
          <p:cNvPr id="4" name="Fußzeilenplatzhalter 3">
            <a:extLst>
              <a:ext uri="{FF2B5EF4-FFF2-40B4-BE49-F238E27FC236}">
                <a16:creationId xmlns:a16="http://schemas.microsoft.com/office/drawing/2014/main" id="{7CFC9D86-6E6F-49CA-B5D6-B6835FF7EE01}"/>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26302B5D-C891-4D35-8987-A2AAF43B5CAD}"/>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19DBB92A-CB66-4C96-92D3-A130FA4099C3}" type="slidenum">
              <a:rPr lang="de-DE" smtClean="0"/>
              <a:t>‹Nr.›</a:t>
            </a:fld>
            <a:endParaRPr lang="de-DE"/>
          </a:p>
        </p:txBody>
      </p:sp>
    </p:spTree>
    <p:extLst>
      <p:ext uri="{BB962C8B-B14F-4D97-AF65-F5344CB8AC3E}">
        <p14:creationId xmlns:p14="http://schemas.microsoft.com/office/powerpoint/2010/main" val="3869253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A5A5362-0D87-445F-A430-10E4A58F9659}" type="datetimeFigureOut">
              <a:rPr lang="de-DE" smtClean="0"/>
              <a:t>06.12.2021</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A8AAD118-62CB-4337-BD6B-6C21AA83627C}" type="slidenum">
              <a:rPr lang="de-DE" smtClean="0"/>
              <a:t>‹Nr.›</a:t>
            </a:fld>
            <a:endParaRPr lang="de-DE"/>
          </a:p>
        </p:txBody>
      </p:sp>
    </p:spTree>
    <p:extLst>
      <p:ext uri="{BB962C8B-B14F-4D97-AF65-F5344CB8AC3E}">
        <p14:creationId xmlns:p14="http://schemas.microsoft.com/office/powerpoint/2010/main" val="1865018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buNone/>
            </a:pPr>
            <a:r>
              <a:rPr lang="fr-CH" sz="1100" b="1" noProof="0" dirty="0"/>
              <a:t>Informations</a:t>
            </a:r>
            <a:r>
              <a:rPr lang="fr-CH" sz="1100" b="1" dirty="0"/>
              <a:t> sur cette présentation</a:t>
            </a:r>
          </a:p>
          <a:p>
            <a:pPr marL="0" indent="0">
              <a:lnSpc>
                <a:spcPct val="100000"/>
              </a:lnSpc>
              <a:buNone/>
            </a:pPr>
            <a:r>
              <a:rPr lang="fr-CH" sz="1100" dirty="0"/>
              <a:t>Tant l'expiration de la période transitoire pour l'article 21a de la loi sur les forêts et l'article 34 de l’ordonnance sur les forêts que la mise en œuvre de la directive CFST 2134 ont un impact important sur l'exécution des travaux forestiers en agriculture. Surtout dans la formation des apprentis.</a:t>
            </a:r>
          </a:p>
          <a:p>
            <a:pPr marL="0" indent="0">
              <a:lnSpc>
                <a:spcPct val="100000"/>
              </a:lnSpc>
              <a:buNone/>
            </a:pPr>
            <a:r>
              <a:rPr lang="fr-CH" sz="1100" dirty="0"/>
              <a:t>Dans cette présentation, les éléments les plus importants sont présentés. </a:t>
            </a:r>
          </a:p>
          <a:p>
            <a:pPr marL="0" indent="0">
              <a:lnSpc>
                <a:spcPct val="100000"/>
              </a:lnSpc>
              <a:buNone/>
            </a:pPr>
            <a:endParaRPr lang="fr-CH" sz="1100" dirty="0"/>
          </a:p>
          <a:p>
            <a:pPr marL="0" indent="0">
              <a:lnSpc>
                <a:spcPct val="100000"/>
              </a:lnSpc>
              <a:buNone/>
            </a:pPr>
            <a:r>
              <a:rPr lang="fr-CH" sz="1100" dirty="0"/>
              <a:t>Cette série de diapositives est destinée aux séances d'information, telles que les conférences sur la formation professionnelle. La présentation peut être faite par les personnes responsables elles-mêmes</a:t>
            </a:r>
          </a:p>
          <a:p>
            <a:pPr marL="0" indent="0">
              <a:lnSpc>
                <a:spcPct val="100000"/>
              </a:lnSpc>
              <a:buNone/>
            </a:pPr>
            <a:r>
              <a:rPr lang="fr-FR" sz="1100" dirty="0"/>
              <a:t>Vous trouverez des informations et des notes supplémentaires dans les notes relatives à chaque diapositive.</a:t>
            </a:r>
            <a:endParaRPr lang="fr-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2</a:t>
            </a:fld>
            <a:endParaRPr lang="de-DE"/>
          </a:p>
        </p:txBody>
      </p:sp>
    </p:spTree>
    <p:extLst>
      <p:ext uri="{BB962C8B-B14F-4D97-AF65-F5344CB8AC3E}">
        <p14:creationId xmlns:p14="http://schemas.microsoft.com/office/powerpoint/2010/main" val="3606865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fr-CH" sz="1100" b="1" dirty="0">
                <a:solidFill>
                  <a:srgbClr val="000000"/>
                </a:solidFill>
                <a:latin typeface="+mn-lt"/>
              </a:rPr>
              <a:t>Expérience pratique / Durée et contenu des cours de sécurité au travail</a:t>
            </a:r>
            <a:br>
              <a:rPr lang="de-CH" sz="1100" b="1" dirty="0">
                <a:solidFill>
                  <a:srgbClr val="000000"/>
                </a:solidFill>
                <a:latin typeface="+mn-lt"/>
              </a:rPr>
            </a:br>
            <a:r>
              <a:rPr lang="fr-CH" sz="1100" dirty="0">
                <a:solidFill>
                  <a:srgbClr val="000000"/>
                </a:solidFill>
                <a:latin typeface="+mn-lt"/>
              </a:rPr>
              <a:t>La formation dure au total au moins 10 jours et se compose de deux parties. La première partie comprend le cours de base sur la récolte du bois (ancien module E 28) d'une durée de 5 jours, la deuxième partie le cours de perfectionnement sur la récolte du bois (ancien module E 29) d'une durée de 5 jours. Il est recommandé aux participants d'acquérir si possible une expérience pratique dans la récolte du bois entre les deux cours.</a:t>
            </a:r>
            <a:endParaRPr lang="de-CH" sz="1100" dirty="0">
              <a:solidFill>
                <a:srgbClr val="000000"/>
              </a:solidFill>
              <a:latin typeface="+mn-lt"/>
            </a:endParaRPr>
          </a:p>
          <a:p>
            <a:pPr defTabSz="990478">
              <a:defRPr/>
            </a:pPr>
            <a:endParaRPr lang="de-CH" sz="1100" dirty="0">
              <a:solidFill>
                <a:srgbClr val="000000"/>
              </a:solidFill>
              <a:latin typeface="+mn-lt"/>
            </a:endParaRPr>
          </a:p>
          <a:p>
            <a:pPr defTabSz="990478">
              <a:defRPr/>
            </a:pPr>
            <a:r>
              <a:rPr lang="fr-CH" sz="1100" dirty="0">
                <a:effectLst/>
                <a:latin typeface="+mn-lt"/>
              </a:rPr>
              <a:t>L'autorité compétente de la Confédération et l'AGAS considèrent en outre qu'il est légitime et utile, dans le sens de la promotion de la sécurité au travail, que l'expérience pratique puisse également être acquise dans le cadre d'un contrat de mandat, à condition de respecter toutes les conditions énumérées ci-après : </a:t>
            </a:r>
            <a:br>
              <a:rPr lang="de-DE" sz="1100" dirty="0">
                <a:latin typeface="+mn-lt"/>
              </a:rPr>
            </a:br>
            <a:r>
              <a:rPr lang="de-DE" sz="1100" dirty="0">
                <a:effectLst/>
                <a:latin typeface="+mn-lt"/>
              </a:rPr>
              <a:t>- </a:t>
            </a:r>
            <a:r>
              <a:rPr lang="fr-CH" sz="1100" dirty="0">
                <a:effectLst/>
                <a:latin typeface="+mn-lt"/>
              </a:rPr>
              <a:t>Le travailleur a suivi avec succès le cours de base de 5 jours. </a:t>
            </a:r>
            <a:br>
              <a:rPr lang="de-DE" sz="1100" dirty="0">
                <a:latin typeface="+mn-lt"/>
              </a:rPr>
            </a:br>
            <a:r>
              <a:rPr lang="de-DE" sz="1100" dirty="0">
                <a:effectLst/>
                <a:latin typeface="+mn-lt"/>
              </a:rPr>
              <a:t>- L</a:t>
            </a:r>
            <a:r>
              <a:rPr lang="fr-CH" sz="1100" dirty="0">
                <a:effectLst/>
                <a:latin typeface="+mn-lt"/>
              </a:rPr>
              <a:t>e travailleur n'exécute que les travaux qui ont fait l'objet du cours de base et qui correspondent à son niveau de formation.</a:t>
            </a:r>
            <a:r>
              <a:rPr lang="de-DE" sz="1100" dirty="0">
                <a:effectLst/>
                <a:latin typeface="+mn-lt"/>
              </a:rPr>
              <a:t> </a:t>
            </a:r>
            <a:br>
              <a:rPr lang="de-DE" sz="1100" dirty="0">
                <a:latin typeface="+mn-lt"/>
              </a:rPr>
            </a:br>
            <a:r>
              <a:rPr lang="de-DE" sz="1100" dirty="0">
                <a:effectLst/>
                <a:latin typeface="+mn-lt"/>
              </a:rPr>
              <a:t>- </a:t>
            </a:r>
            <a:r>
              <a:rPr lang="fr-CH" sz="1100" dirty="0">
                <a:effectLst/>
                <a:latin typeface="+mn-lt"/>
              </a:rPr>
              <a:t>Le travailleur est placé sous la surveillance et la direction d'une personne disposant des compétences appropriées.</a:t>
            </a:r>
            <a:r>
              <a:rPr lang="de-DE" sz="1100" dirty="0">
                <a:effectLst/>
                <a:latin typeface="+mn-lt"/>
              </a:rPr>
              <a:t> </a:t>
            </a:r>
          </a:p>
          <a:p>
            <a:pPr defTabSz="990478">
              <a:defRPr/>
            </a:pPr>
            <a:r>
              <a:rPr lang="fr-CH" sz="1100" dirty="0">
                <a:effectLst/>
                <a:latin typeface="+mn-lt"/>
              </a:rPr>
              <a:t>Cette personne doit être </a:t>
            </a:r>
            <a:r>
              <a:rPr lang="fr-CH" sz="1100" b="1" dirty="0">
                <a:effectLst/>
                <a:latin typeface="+mn-lt"/>
              </a:rPr>
              <a:t>un(e) forestier(ère)-bûcheron CFC formé(e) et actif(</a:t>
            </a:r>
            <a:r>
              <a:rPr lang="fr-CH" sz="1100" b="1" dirty="0" err="1">
                <a:effectLst/>
                <a:latin typeface="+mn-lt"/>
              </a:rPr>
              <a:t>ve</a:t>
            </a:r>
            <a:r>
              <a:rPr lang="fr-CH" sz="1100" b="1" dirty="0">
                <a:effectLst/>
                <a:latin typeface="+mn-lt"/>
              </a:rPr>
              <a:t>) </a:t>
            </a:r>
            <a:r>
              <a:rPr lang="fr-CH" sz="1100" dirty="0">
                <a:effectLst/>
                <a:latin typeface="+mn-lt"/>
              </a:rPr>
              <a:t>ou, si le travailleur est un(e) apprenti(e) dans l'agriculture, </a:t>
            </a:r>
            <a:r>
              <a:rPr lang="fr-CH" sz="1100" b="1" dirty="0">
                <a:effectLst/>
                <a:latin typeface="+mn-lt"/>
              </a:rPr>
              <a:t>un(e) formateur(</a:t>
            </a:r>
            <a:r>
              <a:rPr lang="fr-CH" sz="1100" b="1" dirty="0" err="1">
                <a:effectLst/>
                <a:latin typeface="+mn-lt"/>
              </a:rPr>
              <a:t>trice</a:t>
            </a:r>
            <a:r>
              <a:rPr lang="fr-CH" sz="1100" b="1" dirty="0">
                <a:effectLst/>
                <a:latin typeface="+mn-lt"/>
              </a:rPr>
              <a:t>) actif(</a:t>
            </a:r>
            <a:r>
              <a:rPr lang="fr-CH" sz="1100" b="1" dirty="0" err="1">
                <a:effectLst/>
                <a:latin typeface="+mn-lt"/>
              </a:rPr>
              <a:t>ve</a:t>
            </a:r>
            <a:r>
              <a:rPr lang="fr-CH" sz="1100" b="1" dirty="0">
                <a:effectLst/>
                <a:latin typeface="+mn-lt"/>
              </a:rPr>
              <a:t>) dans l'agriculture</a:t>
            </a:r>
            <a:r>
              <a:rPr lang="fr-CH" sz="1100" dirty="0">
                <a:effectLst/>
                <a:latin typeface="+mn-lt"/>
              </a:rPr>
              <a:t>, qui dispose à la fois de la </a:t>
            </a:r>
            <a:r>
              <a:rPr lang="fr-CH" sz="1100" b="1" dirty="0">
                <a:effectLst/>
                <a:latin typeface="+mn-lt"/>
              </a:rPr>
              <a:t>formation de formateur(</a:t>
            </a:r>
            <a:r>
              <a:rPr lang="fr-CH" sz="1100" b="1" dirty="0" err="1">
                <a:effectLst/>
                <a:latin typeface="+mn-lt"/>
              </a:rPr>
              <a:t>trice</a:t>
            </a:r>
            <a:r>
              <a:rPr lang="fr-CH" sz="1100" b="1" dirty="0">
                <a:effectLst/>
                <a:latin typeface="+mn-lt"/>
              </a:rPr>
              <a:t>) </a:t>
            </a:r>
            <a:r>
              <a:rPr lang="fr-CH" sz="1100" b="0" dirty="0">
                <a:effectLst/>
                <a:latin typeface="+mn-lt"/>
              </a:rPr>
              <a:t>et de l'attestation relative aux </a:t>
            </a:r>
            <a:r>
              <a:rPr lang="fr-CH" sz="1100" b="1" dirty="0">
                <a:effectLst/>
                <a:latin typeface="+mn-lt"/>
              </a:rPr>
              <a:t>10 jours de formation dans la récolte du bois</a:t>
            </a:r>
            <a:r>
              <a:rPr lang="fr-CH" sz="1100" dirty="0">
                <a:effectLst/>
                <a:latin typeface="+mn-lt"/>
              </a:rPr>
              <a:t> selon l'art. 21a </a:t>
            </a:r>
            <a:r>
              <a:rPr lang="fr-CH" sz="1100" dirty="0" err="1">
                <a:effectLst/>
                <a:latin typeface="+mn-lt"/>
              </a:rPr>
              <a:t>LFo</a:t>
            </a:r>
            <a:r>
              <a:rPr lang="fr-CH" sz="1100" dirty="0">
                <a:effectLst/>
                <a:latin typeface="+mn-lt"/>
              </a:rPr>
              <a:t>, ainsi que de </a:t>
            </a:r>
            <a:r>
              <a:rPr lang="fr-CH" sz="1100" b="1" dirty="0">
                <a:effectLst/>
                <a:latin typeface="+mn-lt"/>
              </a:rPr>
              <a:t>plusieurs années d'expérience pratique </a:t>
            </a:r>
            <a:r>
              <a:rPr lang="fr-CH" sz="1100" dirty="0">
                <a:effectLst/>
                <a:latin typeface="+mn-lt"/>
              </a:rPr>
              <a:t>dans la récolte du bois.</a:t>
            </a:r>
            <a:r>
              <a:rPr lang="de-DE" sz="1100" dirty="0">
                <a:effectLst/>
                <a:latin typeface="+mn-lt"/>
              </a:rPr>
              <a:t> </a:t>
            </a:r>
            <a:endParaRPr lang="de-CH" sz="1100" dirty="0">
              <a:solidFill>
                <a:srgbClr val="000000"/>
              </a:solidFill>
              <a:latin typeface="+mn-lt"/>
            </a:endParaRPr>
          </a:p>
          <a:p>
            <a:pPr defTabSz="990478">
              <a:defRPr/>
            </a:pPr>
            <a:endParaRPr lang="de-CH" sz="1100" dirty="0">
              <a:solidFill>
                <a:srgbClr val="000000"/>
              </a:solidFill>
              <a:latin typeface="+mn-lt"/>
            </a:endParaRPr>
          </a:p>
          <a:p>
            <a:pPr defTabSz="990478">
              <a:defRPr/>
            </a:pPr>
            <a:r>
              <a:rPr lang="de-CH" sz="1100" dirty="0">
                <a:latin typeface="+mn-lt"/>
              </a:rPr>
              <a:t>Le </a:t>
            </a:r>
            <a:r>
              <a:rPr lang="de-CH" sz="1100" dirty="0" err="1">
                <a:latin typeface="+mn-lt"/>
              </a:rPr>
              <a:t>cours</a:t>
            </a:r>
            <a:r>
              <a:rPr lang="de-CH" sz="1100" dirty="0">
                <a:latin typeface="+mn-lt"/>
              </a:rPr>
              <a:t> de </a:t>
            </a:r>
            <a:r>
              <a:rPr lang="de-CH" sz="1100" dirty="0" err="1">
                <a:latin typeface="+mn-lt"/>
              </a:rPr>
              <a:t>perfectionnement</a:t>
            </a:r>
            <a:r>
              <a:rPr lang="de-CH" sz="1100" dirty="0">
                <a:latin typeface="+mn-lt"/>
              </a:rPr>
              <a:t> </a:t>
            </a:r>
            <a:r>
              <a:rPr lang="de-CH" sz="1100" dirty="0" err="1">
                <a:latin typeface="+mn-lt"/>
              </a:rPr>
              <a:t>devrait</a:t>
            </a:r>
            <a:r>
              <a:rPr lang="de-CH" sz="1100" dirty="0">
                <a:latin typeface="+mn-lt"/>
              </a:rPr>
              <a:t> </a:t>
            </a:r>
            <a:r>
              <a:rPr lang="de-CH" sz="1100" dirty="0" err="1">
                <a:latin typeface="+mn-lt"/>
              </a:rPr>
              <a:t>être</a:t>
            </a:r>
            <a:r>
              <a:rPr lang="de-CH" sz="1100" dirty="0">
                <a:latin typeface="+mn-lt"/>
              </a:rPr>
              <a:t> </a:t>
            </a:r>
            <a:r>
              <a:rPr lang="de-CH" sz="1100" dirty="0" err="1">
                <a:latin typeface="+mn-lt"/>
              </a:rPr>
              <a:t>suivi</a:t>
            </a:r>
            <a:r>
              <a:rPr lang="de-CH" sz="1100" dirty="0">
                <a:latin typeface="+mn-lt"/>
              </a:rPr>
              <a:t> </a:t>
            </a:r>
            <a:r>
              <a:rPr lang="de-CH" sz="1100" dirty="0" err="1">
                <a:latin typeface="+mn-lt"/>
              </a:rPr>
              <a:t>dans</a:t>
            </a:r>
            <a:r>
              <a:rPr lang="de-CH" sz="1100" dirty="0">
                <a:latin typeface="+mn-lt"/>
              </a:rPr>
              <a:t> </a:t>
            </a:r>
            <a:r>
              <a:rPr lang="de-CH" sz="1100" dirty="0" err="1">
                <a:latin typeface="+mn-lt"/>
              </a:rPr>
              <a:t>l’intervalle</a:t>
            </a:r>
            <a:r>
              <a:rPr lang="de-CH" sz="1100" dirty="0">
                <a:latin typeface="+mn-lt"/>
              </a:rPr>
              <a:t> de 2 ans après </a:t>
            </a:r>
            <a:r>
              <a:rPr lang="de-CH" sz="1100" dirty="0" err="1">
                <a:latin typeface="+mn-lt"/>
              </a:rPr>
              <a:t>obtention</a:t>
            </a:r>
            <a:r>
              <a:rPr lang="de-CH" sz="1100" dirty="0">
                <a:latin typeface="+mn-lt"/>
              </a:rPr>
              <a:t> du </a:t>
            </a:r>
            <a:r>
              <a:rPr lang="de-CH" sz="1100" dirty="0" err="1">
                <a:latin typeface="+mn-lt"/>
              </a:rPr>
              <a:t>cours</a:t>
            </a:r>
            <a:r>
              <a:rPr lang="de-CH" sz="1100" dirty="0">
                <a:latin typeface="+mn-lt"/>
              </a:rPr>
              <a:t> de </a:t>
            </a:r>
            <a:r>
              <a:rPr lang="de-CH" sz="1100" dirty="0" err="1">
                <a:latin typeface="+mn-lt"/>
              </a:rPr>
              <a:t>base</a:t>
            </a:r>
            <a:r>
              <a:rPr lang="de-CH" sz="1100" dirty="0">
                <a:solidFill>
                  <a:srgbClr val="000000"/>
                </a:solidFill>
                <a:latin typeface="+mn-lt"/>
              </a:rPr>
              <a:t>.</a:t>
            </a:r>
            <a:br>
              <a:rPr lang="de-CH" sz="1100" dirty="0">
                <a:solidFill>
                  <a:srgbClr val="000000"/>
                </a:solidFill>
                <a:latin typeface="+mn-lt"/>
              </a:rPr>
            </a:br>
            <a:endParaRPr lang="de-CH" sz="1100" dirty="0">
              <a:latin typeface="+mn-lt"/>
            </a:endParaRPr>
          </a:p>
          <a:p>
            <a:endParaRPr lang="de-CH" sz="1100" dirty="0">
              <a:latin typeface="+mn-lt"/>
            </a:endParaRPr>
          </a:p>
        </p:txBody>
      </p:sp>
      <p:sp>
        <p:nvSpPr>
          <p:cNvPr id="4" name="Foliennummernplatzhalter 3"/>
          <p:cNvSpPr>
            <a:spLocks noGrp="1"/>
          </p:cNvSpPr>
          <p:nvPr>
            <p:ph type="sldNum" sz="quarter" idx="5"/>
          </p:nvPr>
        </p:nvSpPr>
        <p:spPr/>
        <p:txBody>
          <a:bodyPr/>
          <a:lstStyle/>
          <a:p>
            <a:fld id="{A8AAD118-62CB-4337-BD6B-6C21AA83627C}" type="slidenum">
              <a:rPr lang="de-DE" smtClean="0"/>
              <a:t>11</a:t>
            </a:fld>
            <a:endParaRPr lang="de-DE"/>
          </a:p>
        </p:txBody>
      </p:sp>
    </p:spTree>
    <p:extLst>
      <p:ext uri="{BB962C8B-B14F-4D97-AF65-F5344CB8AC3E}">
        <p14:creationId xmlns:p14="http://schemas.microsoft.com/office/powerpoint/2010/main" val="455130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8AAD118-62CB-4337-BD6B-6C21AA83627C}" type="slidenum">
              <a:rPr lang="de-DE" smtClean="0"/>
              <a:t>12</a:t>
            </a:fld>
            <a:endParaRPr lang="de-DE"/>
          </a:p>
        </p:txBody>
      </p:sp>
    </p:spTree>
    <p:extLst>
      <p:ext uri="{BB962C8B-B14F-4D97-AF65-F5344CB8AC3E}">
        <p14:creationId xmlns:p14="http://schemas.microsoft.com/office/powerpoint/2010/main" val="287599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100" dirty="0"/>
              <a:t>Les cours actuels sont annoncés par région sur www.coursbucherons.ch. Les personnes intéressées peuvent s'inscrire directement.</a:t>
            </a:r>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13</a:t>
            </a:fld>
            <a:endParaRPr lang="de-DE"/>
          </a:p>
        </p:txBody>
      </p:sp>
    </p:spTree>
    <p:extLst>
      <p:ext uri="{BB962C8B-B14F-4D97-AF65-F5344CB8AC3E}">
        <p14:creationId xmlns:p14="http://schemas.microsoft.com/office/powerpoint/2010/main" val="237735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8AAD118-62CB-4337-BD6B-6C21AA83627C}" type="slidenum">
              <a:rPr lang="de-DE" smtClean="0"/>
              <a:t>14</a:t>
            </a:fld>
            <a:endParaRPr lang="de-DE"/>
          </a:p>
        </p:txBody>
      </p:sp>
    </p:spTree>
    <p:extLst>
      <p:ext uri="{BB962C8B-B14F-4D97-AF65-F5344CB8AC3E}">
        <p14:creationId xmlns:p14="http://schemas.microsoft.com/office/powerpoint/2010/main" val="2861955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8AAD118-62CB-4337-BD6B-6C21AA83627C}" type="slidenum">
              <a:rPr lang="de-DE" smtClean="0"/>
              <a:t>3</a:t>
            </a:fld>
            <a:endParaRPr lang="de-DE"/>
          </a:p>
        </p:txBody>
      </p:sp>
    </p:spTree>
    <p:extLst>
      <p:ext uri="{BB962C8B-B14F-4D97-AF65-F5344CB8AC3E}">
        <p14:creationId xmlns:p14="http://schemas.microsoft.com/office/powerpoint/2010/main" val="3514125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100" noProof="0" dirty="0">
                <a:solidFill>
                  <a:srgbClr val="000000"/>
                </a:solidFill>
              </a:rPr>
              <a:t>Extrait de la "Recommandation du groupe de travail "Sécurité au travail des travailleurs forestiers non qualifiés" (AGAS) mis en place par l'OFEV sur le contenu et les conditions cadres des cours de sécurité au travail" du 16.11.2016 :</a:t>
            </a:r>
          </a:p>
          <a:p>
            <a:endParaRPr lang="fr-CH" sz="1100" noProof="0" dirty="0">
              <a:solidFill>
                <a:srgbClr val="000000"/>
              </a:solidFill>
            </a:endParaRPr>
          </a:p>
          <a:p>
            <a:r>
              <a:rPr lang="fr-CH" sz="1100" noProof="0" dirty="0">
                <a:solidFill>
                  <a:srgbClr val="000000"/>
                </a:solidFill>
              </a:rPr>
              <a:t>Si les travaux sont effectués sur une base contractuelle, l'accomplissement d'un total d'au moins 10 jours de cours est obligatoire conformément à l'art. 21a de la loi sur les forêts (depuis le 1er janvier 2017). Dans ce contexte, les cantons peuvent déterminer s'ils autorisent la reconnaissance de l'équivalence pour des parties du cours ou pour l'ensemble du cours. En cas d'expérience pratique appropriée, les cantons peuvent, si nécessaire, renoncer au cours de base au moyen d'un test de compétence ou d'une preuve d'expérience pratique. Les dispositions transitoires (Loi forestière Art. 56 al. 3) accordent aux entrepreneurs un délai de 5 ans (à partir du 1.1.2017) </a:t>
            </a:r>
            <a:r>
              <a:rPr lang="fr-CH" sz="1100" noProof="0" dirty="0"/>
              <a:t>pour l’obligation de justifier que les personnes engagées ont suivi un cours de sensibilisation aux dangers des travaux forestiers reconnu par la Confédération, selon l’article 21a. </a:t>
            </a:r>
          </a:p>
          <a:p>
            <a:r>
              <a:rPr lang="fr-CH" sz="1100" noProof="0" dirty="0"/>
              <a:t>Ce délai est donc échu au 31.12.2021 !</a:t>
            </a:r>
            <a:endParaRPr lang="fr-CH" sz="1100" noProof="0" dirty="0">
              <a:solidFill>
                <a:srgbClr val="000000"/>
              </a:solidFill>
            </a:endParaRPr>
          </a:p>
          <a:p>
            <a:endParaRPr lang="fr-CH" sz="1100" noProof="0" dirty="0">
              <a:solidFill>
                <a:srgbClr val="000000"/>
              </a:solidFill>
            </a:endParaRPr>
          </a:p>
          <a:p>
            <a:r>
              <a:rPr lang="fr-CH" sz="1100" b="1" noProof="0" dirty="0">
                <a:solidFill>
                  <a:srgbClr val="000000"/>
                </a:solidFill>
              </a:rPr>
              <a:t>Durée et contenu des cours de sécurité au travail</a:t>
            </a:r>
          </a:p>
          <a:p>
            <a:r>
              <a:rPr lang="fr-CH" sz="1100" noProof="0" dirty="0">
                <a:solidFill>
                  <a:srgbClr val="000000"/>
                </a:solidFill>
              </a:rPr>
              <a:t>La formation dure au total au moins 10 jours et se compose de deux parties. La partie 1 comprend le cours de base de 5 jours sur la récolte du bois (ancien module E 28), la partie 2 le cours avancé de 5 jours sur la récolte du bois (ancien module E 29). Il est recommandé aux participants, si possible, d'acquérir une expérience pratique de la récolte du bois entre les deux cours. Cela est légalement possible s'ils effectuent les travaux à titre privé sans relation contractuelle ou, s'ils ont une relation contractuelle, s'ils travaillent uniquement sous la supervision d'une personne formée (au moins un garde forestier). Pour les apprentis en agriculture il existe une règle spéciale (voir transparent no 11). Le cours de perfectionnement doit être suivi dans les 2 ans qui suivent l'achèvement du cours de base. Dans les cours, l'exécution en toute sécurité des techniques et procédures de récolte du bois est effectuée de manière orientée vers la pratique et les thèmes généraux de la sécurité au travail sont enseignés selon la description du cours en annexe.</a:t>
            </a:r>
          </a:p>
          <a:p>
            <a:endParaRPr lang="fr-CH" sz="1100" noProof="0" dirty="0">
              <a:solidFill>
                <a:srgbClr val="000000"/>
              </a:solidFill>
            </a:endParaRPr>
          </a:p>
          <a:p>
            <a:r>
              <a:rPr lang="fr-CH" sz="1100" noProof="0" dirty="0">
                <a:solidFill>
                  <a:srgbClr val="000000"/>
                </a:solidFill>
              </a:rPr>
              <a:t>Tous les participants sont évalués pour vérifier s'ils ont maîtrisé les compétences enseignées à la fin du cours. Toute personne ayant atteint l'objectif du cours recevra le certificat de cours correspondant avec la mention "Objectif du cours atteint". Ceux qui n'atteignent pas l'objectif du cours ont la possibilité de le refaire. </a:t>
            </a:r>
            <a:br>
              <a:rPr lang="fr-CH" sz="1100" noProof="0" dirty="0"/>
            </a:br>
            <a:endParaRPr lang="fr-CH" sz="1100" noProof="0" dirty="0"/>
          </a:p>
          <a:p>
            <a:r>
              <a:rPr lang="fr-CH" sz="1100" b="1" noProof="0" dirty="0">
                <a:solidFill>
                  <a:srgbClr val="000000"/>
                </a:solidFill>
              </a:rPr>
              <a:t>Bases légales</a:t>
            </a:r>
          </a:p>
          <a:p>
            <a:br>
              <a:rPr lang="fr-CH" sz="1100" b="1" noProof="0" dirty="0">
                <a:solidFill>
                  <a:srgbClr val="000000"/>
                </a:solidFill>
              </a:rPr>
            </a:br>
            <a:r>
              <a:rPr lang="fr-CH" sz="1100" b="1" noProof="0" dirty="0">
                <a:solidFill>
                  <a:srgbClr val="000000"/>
                </a:solidFill>
              </a:rPr>
              <a:t>Loi sur les forêts, </a:t>
            </a:r>
            <a:r>
              <a:rPr lang="fr-CH" sz="1100" b="1" noProof="0" dirty="0" err="1">
                <a:solidFill>
                  <a:srgbClr val="000000"/>
                </a:solidFill>
              </a:rPr>
              <a:t>LFo</a:t>
            </a:r>
            <a:r>
              <a:rPr lang="fr-CH" sz="1100" b="1" noProof="0" dirty="0">
                <a:solidFill>
                  <a:srgbClr val="000000"/>
                </a:solidFill>
              </a:rPr>
              <a:t>, SR 921.018</a:t>
            </a:r>
            <a:br>
              <a:rPr lang="fr-CH" sz="1100" b="1" noProof="0" dirty="0">
                <a:solidFill>
                  <a:srgbClr val="000000"/>
                </a:solidFill>
              </a:rPr>
            </a:br>
            <a:r>
              <a:rPr lang="fr-CH" sz="1100" noProof="0" dirty="0">
                <a:solidFill>
                  <a:srgbClr val="000000"/>
                </a:solidFill>
              </a:rPr>
              <a:t>Art. 21a: 	</a:t>
            </a:r>
            <a:r>
              <a:rPr lang="fr-CH" sz="1100" i="1" noProof="0" dirty="0">
                <a:solidFill>
                  <a:srgbClr val="000000"/>
                </a:solidFill>
              </a:rPr>
              <a:t>«Aux fins de garantir la sécurité au travail, les mandataires doivent </a:t>
            </a:r>
          </a:p>
          <a:p>
            <a:r>
              <a:rPr lang="fr-CH" sz="1100" i="1" noProof="0" dirty="0">
                <a:solidFill>
                  <a:srgbClr val="000000"/>
                </a:solidFill>
              </a:rPr>
              <a:t>	justifier que les personnes qui exécutent les travaux de récolte du </a:t>
            </a:r>
          </a:p>
          <a:p>
            <a:r>
              <a:rPr lang="fr-CH" sz="1100" i="1" noProof="0" dirty="0">
                <a:solidFill>
                  <a:srgbClr val="000000"/>
                </a:solidFill>
              </a:rPr>
              <a:t>	bois en forêt ont suivi un cours de sensibilisation aux dangers des </a:t>
            </a:r>
          </a:p>
          <a:p>
            <a:r>
              <a:rPr lang="fr-CH" sz="1100" i="1" noProof="0" dirty="0">
                <a:solidFill>
                  <a:srgbClr val="000000"/>
                </a:solidFill>
              </a:rPr>
              <a:t>	travaux forestiers reconnu par la Confédération.»</a:t>
            </a:r>
          </a:p>
          <a:p>
            <a:br>
              <a:rPr lang="fr-CH" sz="1100" i="1" noProof="0" dirty="0">
                <a:solidFill>
                  <a:srgbClr val="000000"/>
                </a:solidFill>
              </a:rPr>
            </a:br>
            <a:r>
              <a:rPr lang="fr-CH" sz="1100" noProof="0" dirty="0">
                <a:solidFill>
                  <a:srgbClr val="000000"/>
                </a:solidFill>
              </a:rPr>
              <a:t>Art. 30: 	«Les cantons veillent à la formation professionnelle des ouvriers forestiers </a:t>
            </a:r>
          </a:p>
          <a:p>
            <a:r>
              <a:rPr lang="fr-CH" sz="1100" noProof="0" dirty="0">
                <a:solidFill>
                  <a:srgbClr val="000000"/>
                </a:solidFill>
              </a:rPr>
              <a:t>	et s’occu­pent de la vulgarisation à l’intention des propriétaires de forêts.»</a:t>
            </a:r>
          </a:p>
          <a:p>
            <a:endParaRPr lang="fr-CH" sz="1100" noProof="0" dirty="0">
              <a:solidFill>
                <a:srgbClr val="000000"/>
              </a:solidFill>
            </a:endParaRPr>
          </a:p>
          <a:p>
            <a:r>
              <a:rPr lang="fr-CH" sz="1100" b="1" noProof="0" dirty="0">
                <a:solidFill>
                  <a:srgbClr val="000000"/>
                </a:solidFill>
              </a:rPr>
              <a:t>Ordonnance sur les forêts, </a:t>
            </a:r>
            <a:r>
              <a:rPr lang="fr-CH" sz="1100" b="1" noProof="0" dirty="0" err="1">
                <a:solidFill>
                  <a:srgbClr val="000000"/>
                </a:solidFill>
              </a:rPr>
              <a:t>OFo</a:t>
            </a:r>
            <a:r>
              <a:rPr lang="fr-CH" sz="1100" b="1" noProof="0" dirty="0">
                <a:solidFill>
                  <a:srgbClr val="000000"/>
                </a:solidFill>
              </a:rPr>
              <a:t>, SR 9.21.01</a:t>
            </a:r>
            <a:br>
              <a:rPr lang="fr-CH" sz="1100" b="1" noProof="0" dirty="0">
                <a:solidFill>
                  <a:srgbClr val="000000"/>
                </a:solidFill>
              </a:rPr>
            </a:br>
            <a:r>
              <a:rPr lang="fr-CH" sz="1100" noProof="0" dirty="0">
                <a:solidFill>
                  <a:srgbClr val="000000"/>
                </a:solidFill>
              </a:rPr>
              <a:t>Art. 34 Abs. 1: </a:t>
            </a:r>
            <a:r>
              <a:rPr lang="fr-CH" sz="1100" i="1" noProof="0" dirty="0">
                <a:solidFill>
                  <a:srgbClr val="000000"/>
                </a:solidFill>
              </a:rPr>
              <a:t>	«En collaboration avec des organisations spécialisées, les cantons veillent à </a:t>
            </a:r>
          </a:p>
          <a:p>
            <a:r>
              <a:rPr lang="fr-CH" sz="1100" i="1" noProof="0" dirty="0">
                <a:solidFill>
                  <a:srgbClr val="000000"/>
                </a:solidFill>
              </a:rPr>
              <a:t>	ce que des cours destinés à améliorer la sécurité au travail lors des travaux </a:t>
            </a:r>
          </a:p>
          <a:p>
            <a:r>
              <a:rPr lang="fr-CH" sz="1100" i="1" noProof="0" dirty="0">
                <a:solidFill>
                  <a:srgbClr val="000000"/>
                </a:solidFill>
              </a:rPr>
              <a:t>	de récolte du bois en forêt soient proposés à la main-d’œuvre sans </a:t>
            </a:r>
          </a:p>
          <a:p>
            <a:r>
              <a:rPr lang="fr-CH" sz="1100" i="1" noProof="0" dirty="0">
                <a:solidFill>
                  <a:srgbClr val="000000"/>
                </a:solidFill>
              </a:rPr>
              <a:t>	formation forestière.»</a:t>
            </a:r>
          </a:p>
          <a:p>
            <a:endParaRPr lang="fr-CH" sz="1100" i="1" noProof="0" dirty="0">
              <a:solidFill>
                <a:srgbClr val="000000"/>
              </a:solidFill>
            </a:endParaRPr>
          </a:p>
          <a:p>
            <a:r>
              <a:rPr lang="fr-CH" sz="1100" noProof="0" dirty="0">
                <a:solidFill>
                  <a:srgbClr val="000000"/>
                </a:solidFill>
              </a:rPr>
              <a:t>Art. 34 Abs. 2: 	</a:t>
            </a:r>
            <a:r>
              <a:rPr lang="fr-CH" sz="1100" i="1" noProof="0" dirty="0">
                <a:solidFill>
                  <a:srgbClr val="000000"/>
                </a:solidFill>
              </a:rPr>
              <a:t>«Les cours reconnus par la Confédération doivent porter sur les bases de la </a:t>
            </a:r>
          </a:p>
          <a:p>
            <a:r>
              <a:rPr lang="fr-CH" sz="1100" i="1" noProof="0" dirty="0">
                <a:solidFill>
                  <a:srgbClr val="000000"/>
                </a:solidFill>
              </a:rPr>
              <a:t>	sécurité au travail, en particulier l’abattage, l’ébranchage, le débitage et le </a:t>
            </a:r>
          </a:p>
          <a:p>
            <a:r>
              <a:rPr lang="fr-CH" sz="1100" i="1" noProof="0" dirty="0">
                <a:solidFill>
                  <a:srgbClr val="000000"/>
                </a:solidFill>
              </a:rPr>
              <a:t>	débardage d’arbres et de troncs dans les règles et en toute sécurité; ils </a:t>
            </a:r>
          </a:p>
          <a:p>
            <a:r>
              <a:rPr lang="fr-CH" sz="1100" i="1" noProof="0" dirty="0">
                <a:solidFill>
                  <a:srgbClr val="000000"/>
                </a:solidFill>
              </a:rPr>
              <a:t>	doivent totaliser au minimum dix jours..»</a:t>
            </a:r>
            <a:br>
              <a:rPr lang="fr-CH" sz="1100" noProof="0" dirty="0"/>
            </a:br>
            <a:endParaRPr lang="fr-CH" sz="1100" noProof="0" dirty="0"/>
          </a:p>
        </p:txBody>
      </p:sp>
      <p:sp>
        <p:nvSpPr>
          <p:cNvPr id="4" name="Foliennummernplatzhalter 3"/>
          <p:cNvSpPr>
            <a:spLocks noGrp="1"/>
          </p:cNvSpPr>
          <p:nvPr>
            <p:ph type="sldNum" sz="quarter" idx="5"/>
          </p:nvPr>
        </p:nvSpPr>
        <p:spPr/>
        <p:txBody>
          <a:bodyPr/>
          <a:lstStyle/>
          <a:p>
            <a:fld id="{A8AAD118-62CB-4337-BD6B-6C21AA83627C}" type="slidenum">
              <a:rPr lang="de-DE" smtClean="0"/>
              <a:t>4</a:t>
            </a:fld>
            <a:endParaRPr lang="de-DE"/>
          </a:p>
        </p:txBody>
      </p:sp>
    </p:spTree>
    <p:extLst>
      <p:ext uri="{BB962C8B-B14F-4D97-AF65-F5344CB8AC3E}">
        <p14:creationId xmlns:p14="http://schemas.microsoft.com/office/powerpoint/2010/main" val="4091088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100" noProof="0" dirty="0">
                <a:solidFill>
                  <a:srgbClr val="000000"/>
                </a:solidFill>
              </a:rPr>
              <a:t>Extrait de la "Recommandation du groupe de travail "Sécurité au travail des travailleurs forestiers non qualifiés" (AGAS) mis en place par l'OFEV sur le contenu et les conditions cadres des cours de sécurité au travail" du 16.11.2016 :</a:t>
            </a:r>
          </a:p>
          <a:p>
            <a:endParaRPr lang="fr-CH" sz="1100" noProof="0" dirty="0">
              <a:solidFill>
                <a:srgbClr val="000000"/>
              </a:solidFill>
            </a:endParaRPr>
          </a:p>
          <a:p>
            <a:r>
              <a:rPr lang="fr-CH" sz="1100" noProof="0" dirty="0">
                <a:solidFill>
                  <a:srgbClr val="000000"/>
                </a:solidFill>
              </a:rPr>
              <a:t>Si les travaux sont effectués sur une base contractuelle, l'accomplissement d'un total d'au moins 10 jours de cours est obligatoire conformément à l'art. 21a de la loi sur les forêts (depuis le 1er janvier 2017). Dans ce contexte, les cantons peuvent déterminer s'ils autorisent la reconnaissance de l'équivalence pour des parties du cours ou pour l'ensemble du cours. En cas d'expérience pratique appropriée, les cantons peuvent, si nécessaire, renoncer au cours de base au moyen d'un test de compétence ou d'une preuve d'expérience pratique. Les dispositions transitoires (Loi forestière Art. 56 al. 3) accordent aux entrepreneurs un délai de 5 ans (à partir du 1.1.2017) </a:t>
            </a:r>
            <a:r>
              <a:rPr lang="fr-CH" sz="1100" noProof="0" dirty="0"/>
              <a:t>pour l’obligation de justifier que les personnes engagées ont suivi un cours de sensibilisation aux dangers des travaux forestiers reconnu par la Confédération, selon l’article 21a. </a:t>
            </a:r>
          </a:p>
          <a:p>
            <a:r>
              <a:rPr lang="fr-CH" sz="1100" noProof="0" dirty="0"/>
              <a:t>Ce délai est donc échu au 31.12.2021 !</a:t>
            </a:r>
            <a:endParaRPr lang="fr-CH" sz="1100" noProof="0" dirty="0">
              <a:solidFill>
                <a:srgbClr val="000000"/>
              </a:solidFill>
            </a:endParaRPr>
          </a:p>
          <a:p>
            <a:endParaRPr lang="fr-CH" sz="1100" noProof="0" dirty="0">
              <a:solidFill>
                <a:srgbClr val="000000"/>
              </a:solidFill>
            </a:endParaRPr>
          </a:p>
          <a:p>
            <a:r>
              <a:rPr lang="fr-CH" sz="1100" b="1" noProof="0" dirty="0">
                <a:solidFill>
                  <a:srgbClr val="000000"/>
                </a:solidFill>
              </a:rPr>
              <a:t>Durée et contenu des cours de sécurité au travail</a:t>
            </a:r>
          </a:p>
          <a:p>
            <a:r>
              <a:rPr lang="fr-CH" sz="1100" noProof="0" dirty="0">
                <a:solidFill>
                  <a:srgbClr val="000000"/>
                </a:solidFill>
              </a:rPr>
              <a:t>La formation dure au total au moins 10 jours et se compose de deux parties. La partie 1 comprend le cours de base de 5 jours sur la récolte du bois (ancien module E 28), la partie 2 le cours avancé de 5 jours sur la récolte du bois (ancien module E 29). Il est recommandé aux participants, si possible, d'acquérir une expérience pratique de la récolte du bois entre les deux cours. Cela est légalement possible s'ils effectuent les travaux à titre privé sans relation contractuelle ou, s'ils ont une relation contractuelle, s'ils travaillent uniquement sous la supervision d'une personne formée (au moins un garde forestier). Pour les apprentis en agriculture il existe une règle spéciale (voir transparent no 11). Le cours de perfectionnement doit être suivi dans les 2 ans qui suivent l'achèvement du cours de base. Dans les cours, l'exécution en toute sécurité des techniques et procédures de récolte du bois est effectuée de manière orientée vers la pratique et les thèmes généraux de la sécurité au travail sont enseignés selon la description du cours en annexe.</a:t>
            </a:r>
          </a:p>
          <a:p>
            <a:endParaRPr lang="fr-CH" sz="1100" noProof="0" dirty="0">
              <a:solidFill>
                <a:srgbClr val="000000"/>
              </a:solidFill>
            </a:endParaRPr>
          </a:p>
          <a:p>
            <a:r>
              <a:rPr lang="fr-CH" sz="1100" noProof="0" dirty="0">
                <a:solidFill>
                  <a:srgbClr val="000000"/>
                </a:solidFill>
              </a:rPr>
              <a:t>Tous les participants sont évalués pour vérifier s'ils ont maîtrisé les compétences enseignées à la fin du cours. Toute personne ayant atteint l'objectif du cours recevra le certificat de cours correspondant avec la mention "Objectif du cours atteint". Ceux qui n'atteignent pas l'objectif du cours ont la possibilité de le refaire. </a:t>
            </a:r>
            <a:br>
              <a:rPr lang="fr-CH" sz="1100" noProof="0" dirty="0"/>
            </a:br>
            <a:endParaRPr lang="fr-CH" sz="1100" noProof="0" dirty="0"/>
          </a:p>
          <a:p>
            <a:r>
              <a:rPr lang="fr-CH" sz="1100" b="1" noProof="0" dirty="0">
                <a:solidFill>
                  <a:srgbClr val="000000"/>
                </a:solidFill>
              </a:rPr>
              <a:t>Bases légales</a:t>
            </a:r>
          </a:p>
          <a:p>
            <a:br>
              <a:rPr lang="fr-CH" sz="1100" b="1" noProof="0" dirty="0">
                <a:solidFill>
                  <a:srgbClr val="000000"/>
                </a:solidFill>
              </a:rPr>
            </a:br>
            <a:r>
              <a:rPr lang="fr-CH" sz="1100" b="1" noProof="0" dirty="0">
                <a:solidFill>
                  <a:srgbClr val="000000"/>
                </a:solidFill>
              </a:rPr>
              <a:t>Loi sur les forêts, </a:t>
            </a:r>
            <a:r>
              <a:rPr lang="fr-CH" sz="1100" b="1" noProof="0" dirty="0" err="1">
                <a:solidFill>
                  <a:srgbClr val="000000"/>
                </a:solidFill>
              </a:rPr>
              <a:t>LFo</a:t>
            </a:r>
            <a:r>
              <a:rPr lang="fr-CH" sz="1100" b="1" noProof="0" dirty="0">
                <a:solidFill>
                  <a:srgbClr val="000000"/>
                </a:solidFill>
              </a:rPr>
              <a:t>, SR 921.018</a:t>
            </a:r>
            <a:br>
              <a:rPr lang="fr-CH" sz="1100" b="1" noProof="0" dirty="0">
                <a:solidFill>
                  <a:srgbClr val="000000"/>
                </a:solidFill>
              </a:rPr>
            </a:br>
            <a:r>
              <a:rPr lang="fr-CH" sz="1100" noProof="0" dirty="0">
                <a:solidFill>
                  <a:srgbClr val="000000"/>
                </a:solidFill>
              </a:rPr>
              <a:t>Art. 21a: 	</a:t>
            </a:r>
            <a:r>
              <a:rPr lang="fr-CH" sz="1100" i="1" noProof="0" dirty="0">
                <a:solidFill>
                  <a:srgbClr val="000000"/>
                </a:solidFill>
              </a:rPr>
              <a:t>«Aux fins de garantir la sécurité au travail, les mandataires doivent </a:t>
            </a:r>
          </a:p>
          <a:p>
            <a:r>
              <a:rPr lang="fr-CH" sz="1100" i="1" noProof="0" dirty="0">
                <a:solidFill>
                  <a:srgbClr val="000000"/>
                </a:solidFill>
              </a:rPr>
              <a:t>	justifier que les personnes qui exécutent les travaux de récolte du </a:t>
            </a:r>
          </a:p>
          <a:p>
            <a:r>
              <a:rPr lang="fr-CH" sz="1100" i="1" noProof="0" dirty="0">
                <a:solidFill>
                  <a:srgbClr val="000000"/>
                </a:solidFill>
              </a:rPr>
              <a:t>	bois en forêt ont suivi un cours de sensibilisation aux dangers des </a:t>
            </a:r>
          </a:p>
          <a:p>
            <a:r>
              <a:rPr lang="fr-CH" sz="1100" i="1" noProof="0" dirty="0">
                <a:solidFill>
                  <a:srgbClr val="000000"/>
                </a:solidFill>
              </a:rPr>
              <a:t>	travaux forestiers reconnu par la Confédération.»</a:t>
            </a:r>
          </a:p>
          <a:p>
            <a:br>
              <a:rPr lang="fr-CH" sz="1100" i="1" noProof="0" dirty="0">
                <a:solidFill>
                  <a:srgbClr val="000000"/>
                </a:solidFill>
              </a:rPr>
            </a:br>
            <a:r>
              <a:rPr lang="fr-CH" sz="1100" noProof="0" dirty="0">
                <a:solidFill>
                  <a:srgbClr val="000000"/>
                </a:solidFill>
              </a:rPr>
              <a:t>Art. 30: 	«Les cantons veillent à la formation professionnelle des ouvriers forestiers </a:t>
            </a:r>
          </a:p>
          <a:p>
            <a:r>
              <a:rPr lang="fr-CH" sz="1100" noProof="0" dirty="0">
                <a:solidFill>
                  <a:srgbClr val="000000"/>
                </a:solidFill>
              </a:rPr>
              <a:t>	et s’occu­pent de la vulgarisation à l’intention des propriétaires de forêts.»</a:t>
            </a:r>
          </a:p>
          <a:p>
            <a:endParaRPr lang="fr-CH" sz="1100" noProof="0" dirty="0">
              <a:solidFill>
                <a:srgbClr val="000000"/>
              </a:solidFill>
            </a:endParaRPr>
          </a:p>
          <a:p>
            <a:r>
              <a:rPr lang="fr-CH" sz="1100" b="1" noProof="0" dirty="0">
                <a:solidFill>
                  <a:srgbClr val="000000"/>
                </a:solidFill>
              </a:rPr>
              <a:t>Ordonnance sur les forêts, </a:t>
            </a:r>
            <a:r>
              <a:rPr lang="fr-CH" sz="1100" b="1" noProof="0" dirty="0" err="1">
                <a:solidFill>
                  <a:srgbClr val="000000"/>
                </a:solidFill>
              </a:rPr>
              <a:t>OFo</a:t>
            </a:r>
            <a:r>
              <a:rPr lang="fr-CH" sz="1100" b="1" noProof="0" dirty="0">
                <a:solidFill>
                  <a:srgbClr val="000000"/>
                </a:solidFill>
              </a:rPr>
              <a:t>, SR 9.21.01</a:t>
            </a:r>
            <a:br>
              <a:rPr lang="fr-CH" sz="1100" b="1" noProof="0" dirty="0">
                <a:solidFill>
                  <a:srgbClr val="000000"/>
                </a:solidFill>
              </a:rPr>
            </a:br>
            <a:r>
              <a:rPr lang="fr-CH" sz="1100" noProof="0" dirty="0">
                <a:solidFill>
                  <a:srgbClr val="000000"/>
                </a:solidFill>
              </a:rPr>
              <a:t>Art. 34 Abs. 1: </a:t>
            </a:r>
            <a:r>
              <a:rPr lang="fr-CH" sz="1100" i="1" noProof="0" dirty="0">
                <a:solidFill>
                  <a:srgbClr val="000000"/>
                </a:solidFill>
              </a:rPr>
              <a:t>	«En collaboration avec des organisations spécialisées, les cantons veillent à </a:t>
            </a:r>
          </a:p>
          <a:p>
            <a:r>
              <a:rPr lang="fr-CH" sz="1100" i="1" noProof="0" dirty="0">
                <a:solidFill>
                  <a:srgbClr val="000000"/>
                </a:solidFill>
              </a:rPr>
              <a:t>	ce que des cours destinés à améliorer la sécurité au travail lors des travaux </a:t>
            </a:r>
          </a:p>
          <a:p>
            <a:r>
              <a:rPr lang="fr-CH" sz="1100" i="1" noProof="0" dirty="0">
                <a:solidFill>
                  <a:srgbClr val="000000"/>
                </a:solidFill>
              </a:rPr>
              <a:t>	de récolte du bois en forêt soient proposés à la main-d’œuvre sans </a:t>
            </a:r>
          </a:p>
          <a:p>
            <a:r>
              <a:rPr lang="fr-CH" sz="1100" i="1" noProof="0" dirty="0">
                <a:solidFill>
                  <a:srgbClr val="000000"/>
                </a:solidFill>
              </a:rPr>
              <a:t>	formation forestière.»</a:t>
            </a:r>
          </a:p>
          <a:p>
            <a:endParaRPr lang="fr-CH" sz="1100" i="1" noProof="0" dirty="0">
              <a:solidFill>
                <a:srgbClr val="000000"/>
              </a:solidFill>
            </a:endParaRPr>
          </a:p>
          <a:p>
            <a:r>
              <a:rPr lang="fr-CH" sz="1100" noProof="0" dirty="0">
                <a:solidFill>
                  <a:srgbClr val="000000"/>
                </a:solidFill>
              </a:rPr>
              <a:t>Art. 34 Abs. 2: 	</a:t>
            </a:r>
            <a:r>
              <a:rPr lang="fr-CH" sz="1100" i="1" noProof="0" dirty="0">
                <a:solidFill>
                  <a:srgbClr val="000000"/>
                </a:solidFill>
              </a:rPr>
              <a:t>«Les cours reconnus par la Confédération doivent porter sur les bases de la </a:t>
            </a:r>
          </a:p>
          <a:p>
            <a:r>
              <a:rPr lang="fr-CH" sz="1100" i="1" noProof="0" dirty="0">
                <a:solidFill>
                  <a:srgbClr val="000000"/>
                </a:solidFill>
              </a:rPr>
              <a:t>	sécurité au travail, en particulier l’abattage, l’ébranchage, le débitage et le </a:t>
            </a:r>
          </a:p>
          <a:p>
            <a:r>
              <a:rPr lang="fr-CH" sz="1100" i="1" noProof="0" dirty="0">
                <a:solidFill>
                  <a:srgbClr val="000000"/>
                </a:solidFill>
              </a:rPr>
              <a:t>	débardage d’arbres et de troncs dans les règles et en toute sécurité; ils </a:t>
            </a:r>
          </a:p>
          <a:p>
            <a:r>
              <a:rPr lang="fr-CH" sz="1100" i="1" noProof="0" dirty="0">
                <a:solidFill>
                  <a:srgbClr val="000000"/>
                </a:solidFill>
              </a:rPr>
              <a:t>	doivent totaliser au minimum dix jours..»</a:t>
            </a:r>
            <a:br>
              <a:rPr lang="fr-CH" sz="1100" noProof="0" dirty="0"/>
            </a:br>
            <a:endParaRPr lang="fr-CH" sz="1100" noProof="0" dirty="0"/>
          </a:p>
        </p:txBody>
      </p:sp>
      <p:sp>
        <p:nvSpPr>
          <p:cNvPr id="4" name="Foliennummernplatzhalter 3"/>
          <p:cNvSpPr>
            <a:spLocks noGrp="1"/>
          </p:cNvSpPr>
          <p:nvPr>
            <p:ph type="sldNum" sz="quarter" idx="5"/>
          </p:nvPr>
        </p:nvSpPr>
        <p:spPr/>
        <p:txBody>
          <a:bodyPr/>
          <a:lstStyle/>
          <a:p>
            <a:fld id="{A8AAD118-62CB-4337-BD6B-6C21AA83627C}" type="slidenum">
              <a:rPr lang="de-DE" smtClean="0"/>
              <a:t>5</a:t>
            </a:fld>
            <a:endParaRPr lang="de-DE"/>
          </a:p>
        </p:txBody>
      </p:sp>
    </p:spTree>
    <p:extLst>
      <p:ext uri="{BB962C8B-B14F-4D97-AF65-F5344CB8AC3E}">
        <p14:creationId xmlns:p14="http://schemas.microsoft.com/office/powerpoint/2010/main" val="73324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100" b="1" noProof="0" dirty="0">
                <a:solidFill>
                  <a:srgbClr val="29211A"/>
                </a:solidFill>
                <a:latin typeface="+mn-lt"/>
              </a:rPr>
              <a:t>3 Définitions (CFST 2134)</a:t>
            </a:r>
          </a:p>
          <a:p>
            <a:br>
              <a:rPr lang="fr-CH" sz="1100" b="1" noProof="0" dirty="0">
                <a:solidFill>
                  <a:srgbClr val="29211A"/>
                </a:solidFill>
                <a:latin typeface="+mn-lt"/>
              </a:rPr>
            </a:br>
            <a:r>
              <a:rPr lang="fr-CH" sz="1100" noProof="0" dirty="0">
                <a:solidFill>
                  <a:srgbClr val="A4A3A2"/>
                </a:solidFill>
                <a:latin typeface="+mn-lt"/>
              </a:rPr>
              <a:t>■ </a:t>
            </a:r>
            <a:r>
              <a:rPr lang="fr-CH" sz="1100" b="1" noProof="0" dirty="0">
                <a:solidFill>
                  <a:srgbClr val="29211A"/>
                </a:solidFill>
                <a:latin typeface="+mn-lt"/>
              </a:rPr>
              <a:t>Travaux forestiers</a:t>
            </a:r>
            <a:br>
              <a:rPr lang="fr-CH" sz="1100" b="1" noProof="0" dirty="0">
                <a:solidFill>
                  <a:srgbClr val="29211A"/>
                </a:solidFill>
                <a:latin typeface="+mn-lt"/>
              </a:rPr>
            </a:br>
            <a:r>
              <a:rPr lang="fr-CH" sz="1100" b="1" noProof="0" dirty="0">
                <a:solidFill>
                  <a:srgbClr val="29211A"/>
                </a:solidFill>
                <a:latin typeface="+mn-lt"/>
              </a:rPr>
              <a:t>Par travaux forestiers au sens de la présente directive, on entend toutes les activités nécessaires à la création, aux soins, à l’exploitation et à la protection des forêts et des surfaces forestières. Y sont inclus les travaux de soins et d’aménagement d'espaces verts ainsi que de bosquets champêtres et riverains.</a:t>
            </a:r>
          </a:p>
          <a:p>
            <a:br>
              <a:rPr lang="fr-CH" sz="1100" noProof="0" dirty="0">
                <a:solidFill>
                  <a:srgbClr val="29211A"/>
                </a:solidFill>
                <a:latin typeface="+mn-lt"/>
              </a:rPr>
            </a:br>
            <a:r>
              <a:rPr lang="fr-CH" sz="1100" noProof="0" dirty="0">
                <a:solidFill>
                  <a:srgbClr val="A4A3A2"/>
                </a:solidFill>
                <a:latin typeface="+mn-lt"/>
              </a:rPr>
              <a:t>■ </a:t>
            </a:r>
            <a:r>
              <a:rPr lang="fr-CH" sz="1100" b="1" i="0" noProof="0" dirty="0">
                <a:solidFill>
                  <a:srgbClr val="1D1D1B"/>
                </a:solidFill>
                <a:effectLst/>
                <a:latin typeface="+mn-lt"/>
              </a:rPr>
              <a:t>Espaces verts</a:t>
            </a:r>
            <a:r>
              <a:rPr lang="fr-CH" sz="1100" noProof="0" dirty="0">
                <a:latin typeface="+mn-lt"/>
              </a:rPr>
              <a:t> </a:t>
            </a:r>
            <a:br>
              <a:rPr lang="fr-CH" sz="1100" noProof="0" dirty="0">
                <a:latin typeface="+mn-lt"/>
              </a:rPr>
            </a:br>
            <a:r>
              <a:rPr lang="fr-CH" sz="1100" b="0" i="0" noProof="0" dirty="0">
                <a:solidFill>
                  <a:srgbClr val="1D1D1B"/>
                </a:solidFill>
                <a:effectLst/>
                <a:latin typeface="+mn-lt"/>
              </a:rPr>
              <a:t>Par espaces verts, on entend les surfaces aménagées occupées par des arbres.</a:t>
            </a:r>
            <a:r>
              <a:rPr lang="fr-CH" sz="1100" noProof="0" dirty="0">
                <a:latin typeface="+mn-lt"/>
              </a:rPr>
              <a:t> </a:t>
            </a:r>
            <a:br>
              <a:rPr lang="fr-CH" sz="1100" noProof="0" dirty="0">
                <a:latin typeface="+mn-lt"/>
              </a:rPr>
            </a:br>
            <a:br>
              <a:rPr lang="fr-CH" sz="1100" noProof="0" dirty="0">
                <a:solidFill>
                  <a:srgbClr val="29211A"/>
                </a:solidFill>
                <a:latin typeface="+mn-lt"/>
              </a:rPr>
            </a:br>
            <a:r>
              <a:rPr lang="fr-CH" sz="1100" noProof="0" dirty="0">
                <a:solidFill>
                  <a:srgbClr val="A4A3A2"/>
                </a:solidFill>
                <a:latin typeface="+mn-lt"/>
              </a:rPr>
              <a:t>■ </a:t>
            </a:r>
            <a:r>
              <a:rPr lang="fr-CH" sz="1100" b="1" i="0" noProof="0" dirty="0">
                <a:solidFill>
                  <a:srgbClr val="1D1D1B"/>
                </a:solidFill>
                <a:effectLst/>
                <a:latin typeface="+mn-lt"/>
              </a:rPr>
              <a:t>Bosquets champêtres</a:t>
            </a:r>
            <a:r>
              <a:rPr lang="fr-CH" sz="1100" noProof="0" dirty="0">
                <a:latin typeface="+mn-lt"/>
              </a:rPr>
              <a:t> </a:t>
            </a:r>
            <a:br>
              <a:rPr lang="fr-CH" sz="1100" noProof="0" dirty="0">
                <a:latin typeface="+mn-lt"/>
              </a:rPr>
            </a:br>
            <a:r>
              <a:rPr lang="fr-CH" sz="1100" noProof="0" dirty="0">
                <a:solidFill>
                  <a:srgbClr val="29211A"/>
                </a:solidFill>
                <a:latin typeface="+mn-lt"/>
              </a:rPr>
              <a:t>Les bosquets champêtres sont des arbres isolés ou des groupes d'arbres situés en dehors des surfaces forestières et aménagées.</a:t>
            </a:r>
          </a:p>
          <a:p>
            <a:br>
              <a:rPr lang="fr-CH" sz="1100" noProof="0" dirty="0">
                <a:solidFill>
                  <a:srgbClr val="29211A"/>
                </a:solidFill>
                <a:latin typeface="+mn-lt"/>
              </a:rPr>
            </a:br>
            <a:r>
              <a:rPr lang="fr-CH" sz="1100" noProof="0" dirty="0">
                <a:solidFill>
                  <a:srgbClr val="A4A3A2"/>
                </a:solidFill>
                <a:latin typeface="+mn-lt"/>
              </a:rPr>
              <a:t>■ </a:t>
            </a:r>
            <a:r>
              <a:rPr lang="fr-CH" sz="1100" b="1" noProof="0" dirty="0">
                <a:solidFill>
                  <a:srgbClr val="29211A"/>
                </a:solidFill>
                <a:latin typeface="+mn-lt"/>
              </a:rPr>
              <a:t>Bosquets riverains</a:t>
            </a:r>
            <a:br>
              <a:rPr lang="fr-CH" sz="1100" b="1" noProof="0" dirty="0">
                <a:solidFill>
                  <a:srgbClr val="29211A"/>
                </a:solidFill>
                <a:latin typeface="+mn-lt"/>
              </a:rPr>
            </a:br>
            <a:r>
              <a:rPr lang="fr-CH" sz="1100" noProof="0" dirty="0">
                <a:solidFill>
                  <a:srgbClr val="29211A"/>
                </a:solidFill>
                <a:latin typeface="+mn-lt"/>
              </a:rPr>
              <a:t>Les bosquets riverains sont des arbres isolés ou des groupes d'arbres situés sur les rives de plans d'eau ou de cours d'eau.</a:t>
            </a:r>
          </a:p>
          <a:p>
            <a:br>
              <a:rPr lang="fr-CH" sz="1100" noProof="0" dirty="0">
                <a:solidFill>
                  <a:srgbClr val="29211A"/>
                </a:solidFill>
                <a:latin typeface="+mn-lt"/>
              </a:rPr>
            </a:br>
            <a:r>
              <a:rPr lang="fr-CH" sz="1100" noProof="0" dirty="0">
                <a:solidFill>
                  <a:srgbClr val="A4A3A2"/>
                </a:solidFill>
                <a:latin typeface="+mn-lt"/>
              </a:rPr>
              <a:t>■ </a:t>
            </a:r>
            <a:r>
              <a:rPr lang="fr-CH" sz="1100" b="1" i="0" noProof="0" dirty="0">
                <a:solidFill>
                  <a:srgbClr val="1D1D1B"/>
                </a:solidFill>
                <a:effectLst/>
                <a:latin typeface="+mn-lt"/>
              </a:rPr>
              <a:t>Formation</a:t>
            </a:r>
            <a:r>
              <a:rPr lang="fr-CH" sz="1100" noProof="0" dirty="0">
                <a:latin typeface="+mn-lt"/>
              </a:rPr>
              <a:t> </a:t>
            </a:r>
            <a:br>
              <a:rPr lang="fr-CH" sz="1100" noProof="0" dirty="0">
                <a:latin typeface="+mn-lt"/>
              </a:rPr>
            </a:br>
            <a:r>
              <a:rPr lang="fr-CH" sz="1100" noProof="0" dirty="0">
                <a:solidFill>
                  <a:srgbClr val="29211A"/>
                </a:solidFill>
                <a:latin typeface="+mn-lt"/>
              </a:rPr>
              <a:t>La formation est le fait de transmettre des connaissances théoriques et pratiques sur un thème particulier. Elle est sanctionnée par un contrôle des compétences.</a:t>
            </a:r>
          </a:p>
          <a:p>
            <a:br>
              <a:rPr lang="fr-CH" sz="1100" noProof="0" dirty="0">
                <a:solidFill>
                  <a:srgbClr val="29211A"/>
                </a:solidFill>
                <a:latin typeface="+mn-lt"/>
              </a:rPr>
            </a:br>
            <a:r>
              <a:rPr lang="fr-CH" sz="1100" noProof="0" dirty="0">
                <a:solidFill>
                  <a:srgbClr val="A4A3A2"/>
                </a:solidFill>
                <a:latin typeface="+mn-lt"/>
              </a:rPr>
              <a:t>■ </a:t>
            </a:r>
            <a:r>
              <a:rPr lang="fr-CH" sz="1100" b="1" i="0" noProof="0" dirty="0">
                <a:solidFill>
                  <a:srgbClr val="1D1D1B"/>
                </a:solidFill>
                <a:effectLst/>
                <a:latin typeface="+mn-lt"/>
              </a:rPr>
              <a:t>Instruction</a:t>
            </a:r>
            <a:r>
              <a:rPr lang="fr-CH" sz="1100" noProof="0" dirty="0">
                <a:latin typeface="+mn-lt"/>
              </a:rPr>
              <a:t> </a:t>
            </a:r>
            <a:br>
              <a:rPr lang="fr-CH" sz="1100" noProof="0" dirty="0">
                <a:latin typeface="+mn-lt"/>
              </a:rPr>
            </a:br>
            <a:r>
              <a:rPr lang="fr-CH" sz="1100" noProof="0" dirty="0">
                <a:solidFill>
                  <a:srgbClr val="29211A"/>
                </a:solidFill>
                <a:latin typeface="+mn-lt"/>
              </a:rPr>
              <a:t>L’instruction est l’explication pratique d’une tâche. Elle a lieu en général au poste de travail.</a:t>
            </a:r>
          </a:p>
          <a:p>
            <a:br>
              <a:rPr lang="fr-CH" sz="1100" noProof="0" dirty="0">
                <a:solidFill>
                  <a:srgbClr val="29211A"/>
                </a:solidFill>
                <a:latin typeface="+mn-lt"/>
              </a:rPr>
            </a:br>
            <a:r>
              <a:rPr lang="fr-CH" sz="1100" noProof="0" dirty="0">
                <a:solidFill>
                  <a:srgbClr val="A4A3A2"/>
                </a:solidFill>
                <a:latin typeface="+mn-lt"/>
              </a:rPr>
              <a:t>■ </a:t>
            </a:r>
            <a:r>
              <a:rPr lang="fr-CH" sz="1100" b="1" i="0" noProof="0" dirty="0">
                <a:solidFill>
                  <a:srgbClr val="1D1D1B"/>
                </a:solidFill>
                <a:effectLst/>
                <a:latin typeface="+mn-lt"/>
              </a:rPr>
              <a:t>Débardage</a:t>
            </a:r>
            <a:r>
              <a:rPr lang="fr-CH" sz="1100" noProof="0" dirty="0">
                <a:latin typeface="+mn-lt"/>
              </a:rPr>
              <a:t> </a:t>
            </a:r>
            <a:br>
              <a:rPr lang="fr-CH" sz="1100" noProof="0" dirty="0">
                <a:latin typeface="+mn-lt"/>
              </a:rPr>
            </a:br>
            <a:r>
              <a:rPr lang="fr-CH" sz="1100" b="0" i="0" noProof="0" dirty="0">
                <a:solidFill>
                  <a:srgbClr val="1D1D1B"/>
                </a:solidFill>
                <a:effectLst/>
                <a:latin typeface="+mn-lt"/>
              </a:rPr>
              <a:t>Le débardage fait partie de la récolte des bois. Ce processus englobe tous les déplacements du bois entre le peuplement et le lieu de stockage en bordure d'une route carrossable au trafic poids lourds.</a:t>
            </a:r>
            <a:r>
              <a:rPr lang="fr-CH" sz="1100" noProof="0" dirty="0">
                <a:latin typeface="+mn-lt"/>
              </a:rPr>
              <a:t> </a:t>
            </a:r>
            <a:br>
              <a:rPr lang="fr-CH" sz="1100" noProof="0" dirty="0">
                <a:latin typeface="+mn-lt"/>
              </a:rPr>
            </a:br>
            <a:br>
              <a:rPr lang="fr-CH" sz="1100" noProof="0" dirty="0">
                <a:latin typeface="+mn-lt"/>
              </a:rPr>
            </a:br>
            <a:endParaRPr lang="fr-CH" sz="1100" noProof="0" dirty="0">
              <a:latin typeface="+mn-lt"/>
            </a:endParaRPr>
          </a:p>
        </p:txBody>
      </p:sp>
      <p:sp>
        <p:nvSpPr>
          <p:cNvPr id="4" name="Foliennummernplatzhalter 3"/>
          <p:cNvSpPr>
            <a:spLocks noGrp="1"/>
          </p:cNvSpPr>
          <p:nvPr>
            <p:ph type="sldNum" sz="quarter" idx="5"/>
          </p:nvPr>
        </p:nvSpPr>
        <p:spPr/>
        <p:txBody>
          <a:bodyPr/>
          <a:lstStyle/>
          <a:p>
            <a:fld id="{A8AAD118-62CB-4337-BD6B-6C21AA83627C}" type="slidenum">
              <a:rPr lang="de-DE" smtClean="0"/>
              <a:t>6</a:t>
            </a:fld>
            <a:endParaRPr lang="de-DE"/>
          </a:p>
        </p:txBody>
      </p:sp>
    </p:spTree>
    <p:extLst>
      <p:ext uri="{BB962C8B-B14F-4D97-AF65-F5344CB8AC3E}">
        <p14:creationId xmlns:p14="http://schemas.microsoft.com/office/powerpoint/2010/main" val="216075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100" dirty="0">
                <a:solidFill>
                  <a:srgbClr val="29211A"/>
                </a:solidFill>
                <a:latin typeface="+mn-lt"/>
              </a:rPr>
              <a:t>Les travaux impliquant des risques particuliers ne peuvent être effectués que par des employés qui ont suivi avec succès une formation appropriée ou qui peuvent démontrer les compétences correspondantes. Par exemple, les travaux d'exploitation forestière requièrent au total au moins dix jours de formation dans des cours reconnus par la Confédération (art. 21a LF et art. 34 al. 2 OF). </a:t>
            </a:r>
          </a:p>
          <a:p>
            <a:endParaRPr lang="fr-FR" sz="1100" dirty="0">
              <a:solidFill>
                <a:srgbClr val="29211A"/>
              </a:solidFill>
              <a:latin typeface="+mn-lt"/>
            </a:endParaRPr>
          </a:p>
          <a:p>
            <a:r>
              <a:rPr lang="fr-FR" sz="1100" dirty="0">
                <a:solidFill>
                  <a:srgbClr val="29211A"/>
                </a:solidFill>
                <a:latin typeface="+mn-lt"/>
              </a:rPr>
              <a:t>Les cantons peuvent accepter un processus de validation des compétences au lieu de la participation aux cours. En règle générale, cette formation n'est toutefois autorisée qu'en remplacement du cours de base.</a:t>
            </a:r>
            <a:endParaRPr lang="de-CH" sz="1100" dirty="0">
              <a:latin typeface="+mn-lt"/>
            </a:endParaRPr>
          </a:p>
        </p:txBody>
      </p:sp>
      <p:sp>
        <p:nvSpPr>
          <p:cNvPr id="4" name="Foliennummernplatzhalter 3"/>
          <p:cNvSpPr>
            <a:spLocks noGrp="1"/>
          </p:cNvSpPr>
          <p:nvPr>
            <p:ph type="sldNum" sz="quarter" idx="5"/>
          </p:nvPr>
        </p:nvSpPr>
        <p:spPr/>
        <p:txBody>
          <a:bodyPr/>
          <a:lstStyle/>
          <a:p>
            <a:fld id="{A8AAD118-62CB-4337-BD6B-6C21AA83627C}" type="slidenum">
              <a:rPr lang="de-DE" smtClean="0"/>
              <a:t>7</a:t>
            </a:fld>
            <a:endParaRPr lang="de-DE"/>
          </a:p>
        </p:txBody>
      </p:sp>
    </p:spTree>
    <p:extLst>
      <p:ext uri="{BB962C8B-B14F-4D97-AF65-F5344CB8AC3E}">
        <p14:creationId xmlns:p14="http://schemas.microsoft.com/office/powerpoint/2010/main" val="14548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100" b="1" dirty="0">
                <a:solidFill>
                  <a:srgbClr val="29211A"/>
                </a:solidFill>
              </a:rPr>
              <a:t>La liste des dangers particuliers comprend pratiquement toutes les étapes de la récolte du bois. 
</a:t>
            </a:r>
            <a:br>
              <a:rPr lang="fr-CH" sz="1100" b="1" dirty="0">
                <a:solidFill>
                  <a:srgbClr val="29211A"/>
                </a:solidFill>
              </a:rPr>
            </a:br>
            <a:r>
              <a:rPr lang="fr-CH" sz="1100" b="1" dirty="0">
                <a:solidFill>
                  <a:srgbClr val="29211A"/>
                </a:solidFill>
              </a:rPr>
              <a:t>Instructions:</a:t>
            </a:r>
            <a:br>
              <a:rPr lang="fr-CH" sz="1100" b="1" dirty="0">
                <a:solidFill>
                  <a:srgbClr val="29211A"/>
                </a:solidFill>
              </a:rPr>
            </a:br>
            <a:r>
              <a:rPr lang="fr-CH" sz="1100" b="0" dirty="0">
                <a:solidFill>
                  <a:srgbClr val="29211A"/>
                </a:solidFill>
              </a:rPr>
              <a:t>Le terme « débardage» recouvre tous les mouvements du bois entre la forêt et le stockage du bois à port de camion. Il inclut donc le transport à l’aide du treuil.
Les travaux avec des câbles-grues et la sécurisation des câbles sont généralement effectués par des entreprises spécialisées</a:t>
            </a:r>
            <a:r>
              <a:rPr lang="de-CH" sz="1100" b="0" dirty="0">
                <a:solidFill>
                  <a:srgbClr val="29211A"/>
                </a:solidFill>
              </a:rPr>
              <a:t>.</a:t>
            </a:r>
            <a:br>
              <a:rPr lang="de-CH" sz="1100" dirty="0"/>
            </a:br>
            <a:endParaRPr lang="de-CH" sz="1100" dirty="0"/>
          </a:p>
          <a:p>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8</a:t>
            </a:fld>
            <a:endParaRPr lang="de-DE"/>
          </a:p>
        </p:txBody>
      </p:sp>
    </p:spTree>
    <p:extLst>
      <p:ext uri="{BB962C8B-B14F-4D97-AF65-F5344CB8AC3E}">
        <p14:creationId xmlns:p14="http://schemas.microsoft.com/office/powerpoint/2010/main" val="388451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100" dirty="0"/>
              <a:t>Les travaux forestiers n'étant pas inclus dans le plan de formation, les mesures d'accompagnement pour les apprentis en agriculture précisent les exigences minimales de formation selon l'art. 21a de la loi sur les forêts. Les apprentis travaillant en tant que contractants pour le formateur professionnel, une formation minimale de 10 jours au total est donc requise.</a:t>
            </a:r>
          </a:p>
          <a:p>
            <a:endParaRPr lang="fr-FR" sz="1100" dirty="0"/>
          </a:p>
          <a:p>
            <a:r>
              <a:rPr lang="fr-FR" sz="1100" dirty="0"/>
              <a:t>Les apprentis ne peuvent pas être employés pour les travaux suivants s'ils ne peuvent pas prouver la formation requise de 10 jours :</a:t>
            </a:r>
          </a:p>
          <a:p>
            <a:r>
              <a:rPr lang="fr-FR" sz="1100" dirty="0"/>
              <a:t>- les travaux à la tronçonneuse</a:t>
            </a:r>
          </a:p>
          <a:p>
            <a:r>
              <a:rPr lang="fr-FR" sz="1100" dirty="0"/>
              <a:t>- les travaux d'abattage</a:t>
            </a:r>
          </a:p>
          <a:p>
            <a:r>
              <a:rPr lang="fr-FR" sz="1100" dirty="0"/>
              <a:t>- la mise à terre d’arbres encroués</a:t>
            </a:r>
          </a:p>
          <a:p>
            <a:r>
              <a:rPr lang="fr-FR" sz="1100" dirty="0"/>
              <a:t>- le façonnage des arbres</a:t>
            </a:r>
          </a:p>
          <a:p>
            <a:r>
              <a:rPr lang="fr-FR" sz="1100" dirty="0"/>
              <a:t>- le façonnage des chablis dus au vent</a:t>
            </a:r>
          </a:p>
          <a:p>
            <a:r>
              <a:rPr lang="fr-FR" sz="1100" dirty="0"/>
              <a:t>- le débardage</a:t>
            </a:r>
          </a:p>
          <a:p>
            <a:r>
              <a:rPr lang="fr-FR" sz="1100" dirty="0"/>
              <a:t>- le montage, le démontage et l'exploitation de câbles-grues</a:t>
            </a:r>
          </a:p>
          <a:p>
            <a:r>
              <a:rPr lang="fr-FR" sz="1100" dirty="0"/>
              <a:t>- les travaux avec des cordes de sécurité</a:t>
            </a:r>
          </a:p>
          <a:p>
            <a:endParaRPr lang="fr-FR" sz="1100" dirty="0"/>
          </a:p>
          <a:p>
            <a:r>
              <a:rPr lang="fr-FR" sz="1100" dirty="0"/>
              <a:t>Exception : après 5 jours de cours complets, les travaux forestiers peuvent être effectués sous la surveillance d'un garde forestier ou, pour les apprentis agricole, d’un formateur professionnelle (voir transparent no 11).</a:t>
            </a:r>
            <a:endParaRPr lang="de-CH" sz="1100" dirty="0"/>
          </a:p>
          <a:p>
            <a:endParaRPr lang="de-CH" sz="1100" dirty="0"/>
          </a:p>
          <a:p>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9</a:t>
            </a:fld>
            <a:endParaRPr lang="de-DE"/>
          </a:p>
        </p:txBody>
      </p:sp>
    </p:spTree>
    <p:extLst>
      <p:ext uri="{BB962C8B-B14F-4D97-AF65-F5344CB8AC3E}">
        <p14:creationId xmlns:p14="http://schemas.microsoft.com/office/powerpoint/2010/main" val="251982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fr-CH" sz="1100" dirty="0">
                <a:latin typeface="+mn-lt"/>
              </a:rPr>
              <a:t>Les travailleurs ne sont pas autorisés à effectuer des travaux comportant des risques particuliers sans certificat de formation. Comme les apprentis et les employés travaillent sur ordre de l'employeur, une formation minimale de 10 jours au total est généralement requise.</a:t>
            </a:r>
            <a:endParaRPr lang="de-CH" sz="1100" dirty="0">
              <a:latin typeface="+mn-lt"/>
            </a:endParaRPr>
          </a:p>
          <a:p>
            <a:pPr defTabSz="990478">
              <a:defRPr/>
            </a:pPr>
            <a:endParaRPr lang="de-CH" sz="1100" dirty="0">
              <a:latin typeface="+mn-lt"/>
            </a:endParaRPr>
          </a:p>
          <a:p>
            <a:r>
              <a:rPr lang="fr-CH" sz="1100" b="1" dirty="0">
                <a:solidFill>
                  <a:srgbClr val="000000"/>
                </a:solidFill>
                <a:latin typeface="+mn-lt"/>
              </a:rPr>
              <a:t>Durée et contenu des cours de sécurité au travail</a:t>
            </a:r>
            <a:br>
              <a:rPr lang="de-CH" sz="1100" b="1" dirty="0">
                <a:solidFill>
                  <a:srgbClr val="000000"/>
                </a:solidFill>
                <a:latin typeface="+mn-lt"/>
              </a:rPr>
            </a:br>
            <a:r>
              <a:rPr lang="fr-CH" sz="1100" dirty="0">
                <a:solidFill>
                  <a:srgbClr val="000000"/>
                </a:solidFill>
                <a:latin typeface="+mn-lt"/>
              </a:rPr>
              <a:t>La formation dure au total au moins 10 jours et se compose de deux parties. La première partie comprend le cours de base sur la récolte du bois (ancien module E 28) d'une durée de 5 jours, la deuxième partie le cours de perfectionnement sur la récolte du bois (ancien module E 29) d'une durée de 5 jours. Il est recommandé aux participants d'acquérir si possible une expérience pratique dans la récolte du bois entre les deux cours.</a:t>
            </a:r>
          </a:p>
          <a:p>
            <a:endParaRPr lang="de-CH" sz="1100" dirty="0">
              <a:solidFill>
                <a:srgbClr val="000000"/>
              </a:solidFill>
              <a:latin typeface="+mn-lt"/>
            </a:endParaRPr>
          </a:p>
          <a:p>
            <a:r>
              <a:rPr lang="fr-CH" sz="1100" dirty="0">
                <a:solidFill>
                  <a:srgbClr val="000000"/>
                </a:solidFill>
                <a:latin typeface="+mn-lt"/>
              </a:rPr>
              <a:t>Cela est légalement possible s'ils effectuent les travaux dans un cadre privé sans rapport de mandat ou, s'ils sont en rapport de mandat, s'ils travaillent sous la surveillance d'une personne formée (au moins un forestier-bûcheron CFC). Le cours de perfectionnement devrait être suivi dans les deux ans suivant la fin du cours de base.</a:t>
            </a:r>
          </a:p>
          <a:p>
            <a:endParaRPr lang="de-CH" sz="1100" dirty="0">
              <a:solidFill>
                <a:srgbClr val="000000"/>
              </a:solidFill>
              <a:latin typeface="+mn-lt"/>
            </a:endParaRPr>
          </a:p>
          <a:p>
            <a:r>
              <a:rPr lang="fr-CH" sz="1100" b="1" dirty="0">
                <a:solidFill>
                  <a:srgbClr val="000000"/>
                </a:solidFill>
                <a:latin typeface="+mn-lt"/>
              </a:rPr>
              <a:t>Pour les apprentis, l'exception de la diapositive suivante s'applique !</a:t>
            </a:r>
            <a:endParaRPr lang="de-CH" sz="1100" b="1" dirty="0">
              <a:latin typeface="+mn-lt"/>
            </a:endParaRPr>
          </a:p>
        </p:txBody>
      </p:sp>
      <p:sp>
        <p:nvSpPr>
          <p:cNvPr id="4" name="Foliennummernplatzhalter 3"/>
          <p:cNvSpPr>
            <a:spLocks noGrp="1"/>
          </p:cNvSpPr>
          <p:nvPr>
            <p:ph type="sldNum" sz="quarter" idx="5"/>
          </p:nvPr>
        </p:nvSpPr>
        <p:spPr/>
        <p:txBody>
          <a:bodyPr/>
          <a:lstStyle/>
          <a:p>
            <a:fld id="{A8AAD118-62CB-4337-BD6B-6C21AA83627C}" type="slidenum">
              <a:rPr lang="de-DE" smtClean="0"/>
              <a:t>10</a:t>
            </a:fld>
            <a:endParaRPr lang="de-DE"/>
          </a:p>
        </p:txBody>
      </p:sp>
    </p:spTree>
    <p:extLst>
      <p:ext uri="{BB962C8B-B14F-4D97-AF65-F5344CB8AC3E}">
        <p14:creationId xmlns:p14="http://schemas.microsoft.com/office/powerpoint/2010/main" val="10724644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 V1">
    <p:spTree>
      <p:nvGrpSpPr>
        <p:cNvPr id="1" name=""/>
        <p:cNvGrpSpPr/>
        <p:nvPr/>
      </p:nvGrpSpPr>
      <p:grpSpPr>
        <a:xfrm>
          <a:off x="0" y="0"/>
          <a:ext cx="0" cy="0"/>
          <a:chOff x="0" y="0"/>
          <a:chExt cx="0" cy="0"/>
        </a:xfrm>
      </p:grpSpPr>
      <p:sp>
        <p:nvSpPr>
          <p:cNvPr id="7" name="Bild">
            <a:extLst>
              <a:ext uri="{FF2B5EF4-FFF2-40B4-BE49-F238E27FC236}">
                <a16:creationId xmlns:a16="http://schemas.microsoft.com/office/drawing/2014/main" id="{136BF1AA-9E94-4D17-9A86-38EFB7434BAB}"/>
              </a:ext>
            </a:extLst>
          </p:cNvPr>
          <p:cNvSpPr>
            <a:spLocks noGrp="1"/>
          </p:cNvSpPr>
          <p:nvPr>
            <p:ph type="pic" sz="quarter" idx="14"/>
          </p:nvPr>
        </p:nvSpPr>
        <p:spPr bwMode="gray">
          <a:xfrm>
            <a:off x="0" y="1212762"/>
            <a:ext cx="12192000" cy="372283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24" name="Titel">
            <a:extLst>
              <a:ext uri="{FF2B5EF4-FFF2-40B4-BE49-F238E27FC236}">
                <a16:creationId xmlns:a16="http://schemas.microsoft.com/office/drawing/2014/main" id="{D0C4F6A1-AC57-4DA9-9E41-0E2C58F4A26C}"/>
              </a:ext>
            </a:extLst>
          </p:cNvPr>
          <p:cNvSpPr>
            <a:spLocks noGrp="1"/>
          </p:cNvSpPr>
          <p:nvPr>
            <p:ph type="ctrTitle" hasCustomPrompt="1"/>
          </p:nvPr>
        </p:nvSpPr>
        <p:spPr bwMode="gray">
          <a:xfrm>
            <a:off x="525600" y="5306007"/>
            <a:ext cx="10080000" cy="816649"/>
          </a:xfrm>
          <a:prstGeom prst="rect">
            <a:avLst/>
          </a:prstGeom>
        </p:spPr>
        <p:txBody>
          <a:bodyPr lIns="0" tIns="0" rIns="0" bIns="0" anchor="t" anchorCtr="0">
            <a:noAutofit/>
          </a:bodyPr>
          <a:lstStyle>
            <a:lvl1pPr>
              <a:lnSpc>
                <a:spcPct val="80000"/>
              </a:lnSpc>
              <a:spcBef>
                <a:spcPts val="0"/>
              </a:spcBef>
              <a:spcAft>
                <a:spcPts val="1000"/>
              </a:spcAft>
              <a:defRPr sz="4000" cap="none" baseline="0">
                <a:solidFill>
                  <a:schemeClr val="tx1"/>
                </a:solidFill>
                <a:latin typeface="+mj-lt"/>
              </a:defRPr>
            </a:lvl1pPr>
          </a:lstStyle>
          <a:p>
            <a:r>
              <a:rPr lang="de-DE" noProof="0"/>
              <a:t>TITELMASTER BEARBEITEN</a:t>
            </a:r>
          </a:p>
        </p:txBody>
      </p:sp>
      <p:sp>
        <p:nvSpPr>
          <p:cNvPr id="25" name="Untertitel">
            <a:extLst>
              <a:ext uri="{FF2B5EF4-FFF2-40B4-BE49-F238E27FC236}">
                <a16:creationId xmlns:a16="http://schemas.microsoft.com/office/drawing/2014/main" id="{3A515699-D218-499A-A1EB-77D695FBCB11}"/>
              </a:ext>
            </a:extLst>
          </p:cNvPr>
          <p:cNvSpPr>
            <a:spLocks noGrp="1"/>
          </p:cNvSpPr>
          <p:nvPr>
            <p:ph type="subTitle" idx="1" hasCustomPrompt="1"/>
          </p:nvPr>
        </p:nvSpPr>
        <p:spPr bwMode="gray">
          <a:xfrm>
            <a:off x="525600" y="5840082"/>
            <a:ext cx="10080000" cy="468643"/>
          </a:xfrm>
        </p:spPr>
        <p:txBody>
          <a:bodyPr lIns="0" tIns="0" rIns="0" bIns="0">
            <a:no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e-DE" noProof="0"/>
              <a:t>Textmasterformat bearbeiten</a:t>
            </a:r>
          </a:p>
        </p:txBody>
      </p:sp>
      <p:sp>
        <p:nvSpPr>
          <p:cNvPr id="8" name="Balken">
            <a:extLst>
              <a:ext uri="{FF2B5EF4-FFF2-40B4-BE49-F238E27FC236}">
                <a16:creationId xmlns:a16="http://schemas.microsoft.com/office/drawing/2014/main" id="{C65A0BB8-6909-4761-973B-59C34D77FCF4}"/>
              </a:ext>
            </a:extLst>
          </p:cNvPr>
          <p:cNvSpPr/>
          <p:nvPr userDrawn="1"/>
        </p:nvSpPr>
        <p:spPr bwMode="gray">
          <a:xfrm rot="5400000">
            <a:off x="6038409" y="-1102817"/>
            <a:ext cx="115182"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766A310E-2173-49BE-8243-56721F95BB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359560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3x Bild,Inhalt">
    <p:spTree>
      <p:nvGrpSpPr>
        <p:cNvPr id="1" name=""/>
        <p:cNvGrpSpPr/>
        <p:nvPr/>
      </p:nvGrpSpPr>
      <p:grpSpPr>
        <a:xfrm>
          <a:off x="0" y="0"/>
          <a:ext cx="0" cy="0"/>
          <a:chOff x="0" y="0"/>
          <a:chExt cx="0" cy="0"/>
        </a:xfrm>
      </p:grpSpPr>
      <p:sp>
        <p:nvSpPr>
          <p:cNvPr id="25" name="Bild_3">
            <a:extLst>
              <a:ext uri="{FF2B5EF4-FFF2-40B4-BE49-F238E27FC236}">
                <a16:creationId xmlns:a16="http://schemas.microsoft.com/office/drawing/2014/main" id="{E70D33E9-C3DC-40DE-A926-A16E3FFB62ED}"/>
              </a:ext>
            </a:extLst>
          </p:cNvPr>
          <p:cNvSpPr>
            <a:spLocks noGrp="1" noChangeAspect="1"/>
          </p:cNvSpPr>
          <p:nvPr>
            <p:ph type="pic" sz="quarter" idx="35"/>
          </p:nvPr>
        </p:nvSpPr>
        <p:spPr bwMode="gray">
          <a:xfrm>
            <a:off x="8113349" y="1736725"/>
            <a:ext cx="3564000" cy="2448949"/>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 durch Klicken auf Symbol hinzufügen</a:t>
            </a:r>
          </a:p>
        </p:txBody>
      </p:sp>
      <p:sp>
        <p:nvSpPr>
          <p:cNvPr id="26" name="Text_3">
            <a:extLst>
              <a:ext uri="{FF2B5EF4-FFF2-40B4-BE49-F238E27FC236}">
                <a16:creationId xmlns:a16="http://schemas.microsoft.com/office/drawing/2014/main" id="{7ABF8EE2-FA94-4653-BAC2-B311875FA02D}"/>
              </a:ext>
            </a:extLst>
          </p:cNvPr>
          <p:cNvSpPr>
            <a:spLocks noGrp="1"/>
          </p:cNvSpPr>
          <p:nvPr>
            <p:ph sz="half" idx="36" hasCustomPrompt="1"/>
          </p:nvPr>
        </p:nvSpPr>
        <p:spPr bwMode="gray">
          <a:xfrm>
            <a:off x="8113348" y="4185675"/>
            <a:ext cx="3564000" cy="2123050"/>
          </a:xfrm>
          <a:solidFill>
            <a:schemeClr val="bg2"/>
          </a:solidFill>
        </p:spPr>
        <p:txBody>
          <a:bodyPr lIns="180000" tIns="180000" rIns="180000" bIns="180000"/>
          <a:lstStyle>
            <a:lvl1pPr marL="285750" indent="-285750">
              <a:buFont typeface="Wingdings" panose="05000000000000000000" pitchFamily="2" charset="2"/>
              <a:buChar char="§"/>
              <a:defRPr sz="2000">
                <a:solidFill>
                  <a:schemeClr val="tx1"/>
                </a:solidFill>
              </a:defRPr>
            </a:lvl1pPr>
            <a:lvl2pPr>
              <a:defRPr sz="1800">
                <a:solidFill>
                  <a:schemeClr val="tx1"/>
                </a:solidFill>
              </a:defRPr>
            </a:lvl2pPr>
            <a:lvl3pPr>
              <a:defRPr sz="1600">
                <a:solidFill>
                  <a:schemeClr val="tx1"/>
                </a:solidFill>
              </a:defRPr>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7" name="Sub-Titel_3">
            <a:extLst>
              <a:ext uri="{FF2B5EF4-FFF2-40B4-BE49-F238E27FC236}">
                <a16:creationId xmlns:a16="http://schemas.microsoft.com/office/drawing/2014/main" id="{CD088D94-B3AD-4ED9-AB76-8FC7EB873170}"/>
              </a:ext>
            </a:extLst>
          </p:cNvPr>
          <p:cNvSpPr>
            <a:spLocks noGrp="1"/>
          </p:cNvSpPr>
          <p:nvPr>
            <p:ph type="body" sz="quarter" idx="37" hasCustomPrompt="1"/>
          </p:nvPr>
        </p:nvSpPr>
        <p:spPr bwMode="gray">
          <a:xfrm>
            <a:off x="8113349" y="3825675"/>
            <a:ext cx="3564000" cy="360000"/>
          </a:xfrm>
          <a:solidFill>
            <a:schemeClr val="accent2">
              <a:alpha val="80000"/>
            </a:schemeClr>
          </a:solidFill>
        </p:spPr>
        <p:txBody>
          <a:bodyPr lIns="72000" rIns="36000" anchor="ctr">
            <a:noAutofit/>
          </a:bodyPr>
          <a:lstStyle>
            <a:lvl1pPr marL="0" indent="0">
              <a:lnSpc>
                <a:spcPct val="100000"/>
              </a:lnSpc>
              <a:buNone/>
              <a:defRPr sz="2000" b="1" cap="all" baseline="0">
                <a:solidFill>
                  <a:schemeClr val="tx1">
                    <a:lumMod val="95000"/>
                    <a:lumOff val="5000"/>
                  </a:schemeClr>
                </a:solidFill>
                <a:latin typeface="+mj-lt"/>
              </a:defRPr>
            </a:lvl1pPr>
          </a:lstStyle>
          <a:p>
            <a:pPr lvl="0"/>
            <a:r>
              <a:rPr lang="de-DE" noProof="0"/>
              <a:t>Textformat bearbeiten</a:t>
            </a:r>
          </a:p>
        </p:txBody>
      </p:sp>
      <p:sp>
        <p:nvSpPr>
          <p:cNvPr id="23" name="Text_2">
            <a:extLst>
              <a:ext uri="{FF2B5EF4-FFF2-40B4-BE49-F238E27FC236}">
                <a16:creationId xmlns:a16="http://schemas.microsoft.com/office/drawing/2014/main" id="{DA7AE72A-222A-4FC0-98A5-130BF28880FB}"/>
              </a:ext>
            </a:extLst>
          </p:cNvPr>
          <p:cNvSpPr>
            <a:spLocks noGrp="1"/>
          </p:cNvSpPr>
          <p:nvPr>
            <p:ph sz="half" idx="33" hasCustomPrompt="1"/>
          </p:nvPr>
        </p:nvSpPr>
        <p:spPr bwMode="gray">
          <a:xfrm>
            <a:off x="4317150" y="4185675"/>
            <a:ext cx="3564000" cy="2123050"/>
          </a:xfrm>
          <a:solidFill>
            <a:schemeClr val="bg2"/>
          </a:solidFill>
        </p:spPr>
        <p:txBody>
          <a:bodyPr lIns="180000" tIns="180000" rIns="180000" bIns="180000"/>
          <a:lstStyle>
            <a:lvl1pPr marL="285750" indent="-285750">
              <a:buFont typeface="Wingdings" panose="05000000000000000000" pitchFamily="2" charset="2"/>
              <a:buChar char="§"/>
              <a:defRPr sz="2000">
                <a:solidFill>
                  <a:schemeClr val="tx1"/>
                </a:solidFill>
              </a:defRPr>
            </a:lvl1pPr>
            <a:lvl2pPr>
              <a:defRPr sz="1800">
                <a:solidFill>
                  <a:schemeClr val="tx1"/>
                </a:solidFill>
              </a:defRPr>
            </a:lvl2pPr>
            <a:lvl3pPr>
              <a:defRPr sz="1600">
                <a:solidFill>
                  <a:schemeClr val="tx1"/>
                </a:solidFill>
              </a:defRPr>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2" name="Bild_2">
            <a:extLst>
              <a:ext uri="{FF2B5EF4-FFF2-40B4-BE49-F238E27FC236}">
                <a16:creationId xmlns:a16="http://schemas.microsoft.com/office/drawing/2014/main" id="{596BE32F-8900-4B69-A634-7DD531CA0181}"/>
              </a:ext>
            </a:extLst>
          </p:cNvPr>
          <p:cNvSpPr>
            <a:spLocks noGrp="1" noChangeAspect="1"/>
          </p:cNvSpPr>
          <p:nvPr>
            <p:ph type="pic" sz="quarter" idx="32"/>
          </p:nvPr>
        </p:nvSpPr>
        <p:spPr bwMode="gray">
          <a:xfrm>
            <a:off x="4317151" y="1736725"/>
            <a:ext cx="3564000" cy="2448949"/>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 durch Klicken auf Symbol hinzufügen</a:t>
            </a:r>
          </a:p>
        </p:txBody>
      </p:sp>
      <p:sp>
        <p:nvSpPr>
          <p:cNvPr id="24" name="Sub-Titel_2">
            <a:extLst>
              <a:ext uri="{FF2B5EF4-FFF2-40B4-BE49-F238E27FC236}">
                <a16:creationId xmlns:a16="http://schemas.microsoft.com/office/drawing/2014/main" id="{A69537DD-5F60-4D35-85F6-157EE544D837}"/>
              </a:ext>
            </a:extLst>
          </p:cNvPr>
          <p:cNvSpPr>
            <a:spLocks noGrp="1"/>
          </p:cNvSpPr>
          <p:nvPr>
            <p:ph type="body" sz="quarter" idx="34" hasCustomPrompt="1"/>
          </p:nvPr>
        </p:nvSpPr>
        <p:spPr bwMode="gray">
          <a:xfrm>
            <a:off x="4317151" y="3825675"/>
            <a:ext cx="3564000" cy="360000"/>
          </a:xfrm>
          <a:solidFill>
            <a:schemeClr val="accent2">
              <a:alpha val="80000"/>
            </a:schemeClr>
          </a:solidFill>
        </p:spPr>
        <p:txBody>
          <a:bodyPr lIns="72000" rIns="36000" anchor="ctr">
            <a:noAutofit/>
          </a:bodyPr>
          <a:lstStyle>
            <a:lvl1pPr marL="0" indent="0">
              <a:lnSpc>
                <a:spcPct val="100000"/>
              </a:lnSpc>
              <a:buNone/>
              <a:defRPr sz="2000" b="1" cap="all" baseline="0">
                <a:solidFill>
                  <a:schemeClr val="tx1">
                    <a:lumMod val="95000"/>
                    <a:lumOff val="5000"/>
                  </a:schemeClr>
                </a:solidFill>
                <a:latin typeface="+mj-lt"/>
              </a:defRPr>
            </a:lvl1pPr>
          </a:lstStyle>
          <a:p>
            <a:pPr lvl="0"/>
            <a:r>
              <a:rPr lang="de-DE" noProof="0"/>
              <a:t>Textformat bearbeiten</a:t>
            </a:r>
          </a:p>
        </p:txBody>
      </p:sp>
      <p:sp>
        <p:nvSpPr>
          <p:cNvPr id="12" name="Text_1">
            <a:extLst>
              <a:ext uri="{FF2B5EF4-FFF2-40B4-BE49-F238E27FC236}">
                <a16:creationId xmlns:a16="http://schemas.microsoft.com/office/drawing/2014/main" id="{372FA7BB-C5DB-4BDC-9493-7FD840C93DDF}"/>
              </a:ext>
            </a:extLst>
          </p:cNvPr>
          <p:cNvSpPr>
            <a:spLocks noGrp="1"/>
          </p:cNvSpPr>
          <p:nvPr>
            <p:ph sz="half" idx="18" hasCustomPrompt="1"/>
          </p:nvPr>
        </p:nvSpPr>
        <p:spPr bwMode="gray">
          <a:xfrm>
            <a:off x="520950" y="4185675"/>
            <a:ext cx="3564000" cy="2123050"/>
          </a:xfrm>
          <a:solidFill>
            <a:schemeClr val="bg2"/>
          </a:solidFill>
        </p:spPr>
        <p:txBody>
          <a:bodyPr lIns="180000" tIns="180000" rIns="180000" bIns="180000"/>
          <a:lstStyle>
            <a:lvl1pPr marL="285750" indent="-285750">
              <a:buFont typeface="Wingdings" panose="05000000000000000000" pitchFamily="2" charset="2"/>
              <a:buChar char="§"/>
              <a:defRPr sz="2000">
                <a:solidFill>
                  <a:schemeClr val="tx1"/>
                </a:solidFill>
              </a:defRPr>
            </a:lvl1pPr>
            <a:lvl2pPr>
              <a:defRPr sz="1800">
                <a:solidFill>
                  <a:schemeClr val="tx1"/>
                </a:solidFill>
              </a:defRPr>
            </a:lvl2pPr>
            <a:lvl3pPr>
              <a:defRPr sz="1600">
                <a:solidFill>
                  <a:schemeClr val="tx1"/>
                </a:solidFill>
              </a:defRPr>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11" name="Bild_1">
            <a:extLst>
              <a:ext uri="{FF2B5EF4-FFF2-40B4-BE49-F238E27FC236}">
                <a16:creationId xmlns:a16="http://schemas.microsoft.com/office/drawing/2014/main" id="{D4CC707F-BAC7-41A1-9B4F-21952AE56A5F}"/>
              </a:ext>
            </a:extLst>
          </p:cNvPr>
          <p:cNvSpPr>
            <a:spLocks noGrp="1" noChangeAspect="1"/>
          </p:cNvSpPr>
          <p:nvPr>
            <p:ph type="pic" sz="quarter" idx="17" hasCustomPrompt="1"/>
          </p:nvPr>
        </p:nvSpPr>
        <p:spPr bwMode="gray">
          <a:xfrm>
            <a:off x="520950" y="1736725"/>
            <a:ext cx="3564000" cy="2448949"/>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  </a:t>
            </a:r>
          </a:p>
        </p:txBody>
      </p:sp>
      <p:sp>
        <p:nvSpPr>
          <p:cNvPr id="17" name="Sub-Titel_1">
            <a:extLst>
              <a:ext uri="{FF2B5EF4-FFF2-40B4-BE49-F238E27FC236}">
                <a16:creationId xmlns:a16="http://schemas.microsoft.com/office/drawing/2014/main" id="{D38FF156-08FE-447A-B0C4-6D207C7627B9}"/>
              </a:ext>
            </a:extLst>
          </p:cNvPr>
          <p:cNvSpPr>
            <a:spLocks noGrp="1"/>
          </p:cNvSpPr>
          <p:nvPr>
            <p:ph type="body" sz="quarter" idx="29" hasCustomPrompt="1"/>
          </p:nvPr>
        </p:nvSpPr>
        <p:spPr bwMode="gray">
          <a:xfrm>
            <a:off x="520950" y="3825675"/>
            <a:ext cx="3564000" cy="360000"/>
          </a:xfrm>
          <a:solidFill>
            <a:schemeClr val="accent2">
              <a:alpha val="80000"/>
            </a:schemeClr>
          </a:solidFill>
        </p:spPr>
        <p:txBody>
          <a:bodyPr lIns="72000" rIns="36000" anchor="ctr">
            <a:noAutofit/>
          </a:bodyPr>
          <a:lstStyle>
            <a:lvl1pPr marL="0" indent="0">
              <a:lnSpc>
                <a:spcPct val="100000"/>
              </a:lnSpc>
              <a:buNone/>
              <a:defRPr sz="2000" b="1" cap="all" baseline="0">
                <a:solidFill>
                  <a:schemeClr val="tx1">
                    <a:lumMod val="95000"/>
                    <a:lumOff val="5000"/>
                  </a:schemeClr>
                </a:solidFill>
                <a:latin typeface="+mj-lt"/>
              </a:defRPr>
            </a:lvl1pPr>
          </a:lstStyle>
          <a:p>
            <a:pPr lvl="0"/>
            <a:r>
              <a:rPr lang="de-DE" noProof="0"/>
              <a:t>Textformat bearbeiten</a:t>
            </a:r>
          </a:p>
        </p:txBody>
      </p:sp>
      <p:sp>
        <p:nvSpPr>
          <p:cNvPr id="28" name="Datum">
            <a:extLst>
              <a:ext uri="{FF2B5EF4-FFF2-40B4-BE49-F238E27FC236}">
                <a16:creationId xmlns:a16="http://schemas.microsoft.com/office/drawing/2014/main" id="{217E75DE-E19C-433C-90D5-FD92FF50F62D}"/>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DDF27E2C-1A88-4CE2-94D9-551CA5956FE3}" type="datetime1">
              <a:rPr lang="de-DE" smtClean="0"/>
              <a:t>06.12.2021</a:t>
            </a:fld>
            <a:endParaRPr lang="de-DE"/>
          </a:p>
        </p:txBody>
      </p:sp>
      <p:sp>
        <p:nvSpPr>
          <p:cNvPr id="29" name="Dekorlinie">
            <a:extLst>
              <a:ext uri="{FF2B5EF4-FFF2-40B4-BE49-F238E27FC236}">
                <a16:creationId xmlns:a16="http://schemas.microsoft.com/office/drawing/2014/main" id="{97A177EF-1848-4E02-8BBB-C3D034B144AD}"/>
              </a:ext>
            </a:extLst>
          </p:cNvPr>
          <p:cNvSpPr>
            <a:spLocks noGrp="1"/>
          </p:cNvSpPr>
          <p:nvPr>
            <p:ph type="body" sz="quarter" idx="30" hasCustomPrompt="1"/>
          </p:nvPr>
        </p:nvSpPr>
        <p:spPr bwMode="gray">
          <a:xfrm>
            <a:off x="1157975" y="6480000"/>
            <a:ext cx="7201" cy="180000"/>
          </a:xfrm>
          <a:solidFill>
            <a:schemeClr val="tx1"/>
          </a:solidFill>
          <a:ln>
            <a:solidFill>
              <a:schemeClr val="accent3"/>
            </a:solidFill>
          </a:ln>
        </p:spPr>
        <p:txBody>
          <a:bodyPr lIns="0" tIns="0" rIns="0" bIns="0"/>
          <a:lstStyle>
            <a:lvl1pPr marL="0" indent="0">
              <a:buNone/>
              <a:defRPr>
                <a:solidFill>
                  <a:schemeClr val="tx2">
                    <a:lumMod val="75000"/>
                  </a:schemeClr>
                </a:solidFill>
              </a:defRPr>
            </a:lvl1pPr>
          </a:lstStyle>
          <a:p>
            <a:pPr lvl="0"/>
            <a:r>
              <a:rPr lang="en-US"/>
              <a:t> </a:t>
            </a:r>
          </a:p>
        </p:txBody>
      </p:sp>
      <p:sp>
        <p:nvSpPr>
          <p:cNvPr id="33" name="Foliennummer">
            <a:extLst>
              <a:ext uri="{FF2B5EF4-FFF2-40B4-BE49-F238E27FC236}">
                <a16:creationId xmlns:a16="http://schemas.microsoft.com/office/drawing/2014/main" id="{4FB0905A-87BC-448F-A5B8-420BCEC3D200}"/>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pic>
        <p:nvPicPr>
          <p:cNvPr id="18" name="Grafik 17">
            <a:extLst>
              <a:ext uri="{FF2B5EF4-FFF2-40B4-BE49-F238E27FC236}">
                <a16:creationId xmlns:a16="http://schemas.microsoft.com/office/drawing/2014/main" id="{1CD6D69A-8762-4C98-9765-44C650B158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
        <p:nvSpPr>
          <p:cNvPr id="31" name="Titel">
            <a:extLst>
              <a:ext uri="{FF2B5EF4-FFF2-40B4-BE49-F238E27FC236}">
                <a16:creationId xmlns:a16="http://schemas.microsoft.com/office/drawing/2014/main" id="{32BA03B2-BE3D-415D-95AC-E47A85D2FCA7}"/>
              </a:ext>
            </a:extLst>
          </p:cNvPr>
          <p:cNvSpPr>
            <a:spLocks noGrp="1"/>
          </p:cNvSpPr>
          <p:nvPr>
            <p:ph type="title" hasCustomPrompt="1"/>
          </p:nvPr>
        </p:nvSpPr>
        <p:spPr bwMode="gray">
          <a:xfrm>
            <a:off x="525463" y="270000"/>
            <a:ext cx="9358479" cy="540000"/>
          </a:xfrm>
          <a:prstGeom prst="rect">
            <a:avLst/>
          </a:prstGeom>
        </p:spPr>
        <p:txBody>
          <a:bodyPr lIns="0" tIns="0" rIns="0" bIns="0" anchor="t"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19" name="Fußzeile">
            <a:extLst>
              <a:ext uri="{FF2B5EF4-FFF2-40B4-BE49-F238E27FC236}">
                <a16:creationId xmlns:a16="http://schemas.microsoft.com/office/drawing/2014/main" id="{A6CD5DD9-735A-47FD-8302-BDA9AC1C55B8}"/>
              </a:ext>
            </a:extLst>
          </p:cNvPr>
          <p:cNvSpPr>
            <a:spLocks noGrp="1"/>
          </p:cNvSpPr>
          <p:nvPr>
            <p:ph type="ftr" sz="quarter" idx="3"/>
          </p:nvPr>
        </p:nvSpPr>
        <p:spPr bwMode="gray">
          <a:xfrm>
            <a:off x="1327994" y="6451719"/>
            <a:ext cx="4114800" cy="180000"/>
          </a:xfrm>
          <a:prstGeom prst="rect">
            <a:avLst/>
          </a:prstGeom>
        </p:spPr>
        <p:txBody>
          <a:bodyPr lIns="0" tIns="0" rIns="0" bIns="0" anchor="ctr" anchorCtr="0"/>
          <a:lstStyle>
            <a:lvl1pPr>
              <a:defRPr lang="de-DE" sz="1050" baseline="0">
                <a:solidFill>
                  <a:schemeClr val="tx2">
                    <a:lumMod val="75000"/>
                  </a:schemeClr>
                </a:solidFill>
              </a:defRPr>
            </a:lvl1pPr>
          </a:lstStyle>
          <a:p>
            <a:pPr>
              <a:lnSpc>
                <a:spcPct val="150000"/>
              </a:lnSpc>
              <a:spcBef>
                <a:spcPts val="1000"/>
              </a:spcBef>
              <a:spcAft>
                <a:spcPts val="600"/>
              </a:spcAft>
              <a:buFont typeface="Arial" panose="020B0604020202020204" pitchFamily="34" charset="0"/>
              <a:buNone/>
            </a:pPr>
            <a:r>
              <a:rPr lang="de-DE"/>
              <a:t>Fußzeile</a:t>
            </a:r>
          </a:p>
        </p:txBody>
      </p:sp>
    </p:spTree>
    <p:extLst>
      <p:ext uri="{BB962C8B-B14F-4D97-AF65-F5344CB8AC3E}">
        <p14:creationId xmlns:p14="http://schemas.microsoft.com/office/powerpoint/2010/main" val="36994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el+4x Bild,Inhalt">
    <p:spTree>
      <p:nvGrpSpPr>
        <p:cNvPr id="1" name=""/>
        <p:cNvGrpSpPr/>
        <p:nvPr/>
      </p:nvGrpSpPr>
      <p:grpSpPr>
        <a:xfrm>
          <a:off x="0" y="0"/>
          <a:ext cx="0" cy="0"/>
          <a:chOff x="0" y="0"/>
          <a:chExt cx="0" cy="0"/>
        </a:xfrm>
      </p:grpSpPr>
      <p:sp>
        <p:nvSpPr>
          <p:cNvPr id="40" name="Bild 4">
            <a:extLst>
              <a:ext uri="{FF2B5EF4-FFF2-40B4-BE49-F238E27FC236}">
                <a16:creationId xmlns:a16="http://schemas.microsoft.com/office/drawing/2014/main" id="{76463C41-7AE4-43D0-90F3-62AA0F7BC937}"/>
              </a:ext>
            </a:extLst>
          </p:cNvPr>
          <p:cNvSpPr>
            <a:spLocks noGrp="1"/>
          </p:cNvSpPr>
          <p:nvPr>
            <p:ph type="pic" sz="quarter" idx="24"/>
          </p:nvPr>
        </p:nvSpPr>
        <p:spPr bwMode="gray">
          <a:xfrm>
            <a:off x="6371518" y="4148663"/>
            <a:ext cx="1404000" cy="2160000"/>
          </a:xfrm>
          <a:solidFill>
            <a:schemeClr val="bg1">
              <a:lumMod val="85000"/>
            </a:schemeClr>
          </a:solidFill>
        </p:spPr>
        <p:txBody>
          <a:bodyPr lIns="144000" tIns="144000" rIns="144000" bIns="144000"/>
          <a:lstStyle>
            <a:lvl1pPr marL="0" indent="0">
              <a:buNone/>
              <a:defRPr sz="2200"/>
            </a:lvl1pPr>
          </a:lstStyle>
          <a:p>
            <a:r>
              <a:rPr lang="de-DE" noProof="0"/>
              <a:t>Bild durch Klicken auf Symbol hinzufügen</a:t>
            </a:r>
          </a:p>
        </p:txBody>
      </p:sp>
      <p:sp>
        <p:nvSpPr>
          <p:cNvPr id="41" name="Text 4">
            <a:extLst>
              <a:ext uri="{FF2B5EF4-FFF2-40B4-BE49-F238E27FC236}">
                <a16:creationId xmlns:a16="http://schemas.microsoft.com/office/drawing/2014/main" id="{ED501EF4-C7E6-4815-9BE7-BF643D72EE8A}"/>
              </a:ext>
            </a:extLst>
          </p:cNvPr>
          <p:cNvSpPr>
            <a:spLocks noGrp="1"/>
          </p:cNvSpPr>
          <p:nvPr>
            <p:ph sz="half" idx="29" hasCustomPrompt="1"/>
          </p:nvPr>
        </p:nvSpPr>
        <p:spPr bwMode="gray">
          <a:xfrm>
            <a:off x="7775518" y="4148663"/>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9" name="Balken_4">
            <a:extLst>
              <a:ext uri="{FF2B5EF4-FFF2-40B4-BE49-F238E27FC236}">
                <a16:creationId xmlns:a16="http://schemas.microsoft.com/office/drawing/2014/main" id="{3BB39ECC-A706-4EF2-98AA-1EADE8BFFA25}"/>
              </a:ext>
            </a:extLst>
          </p:cNvPr>
          <p:cNvSpPr/>
          <p:nvPr userDrawn="1"/>
        </p:nvSpPr>
        <p:spPr bwMode="gray">
          <a:xfrm>
            <a:off x="6231568" y="4148663"/>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Bild 3">
            <a:extLst>
              <a:ext uri="{FF2B5EF4-FFF2-40B4-BE49-F238E27FC236}">
                <a16:creationId xmlns:a16="http://schemas.microsoft.com/office/drawing/2014/main" id="{DA935758-100B-4AB2-9B74-BA704EC96FDF}"/>
              </a:ext>
            </a:extLst>
          </p:cNvPr>
          <p:cNvSpPr>
            <a:spLocks noGrp="1"/>
          </p:cNvSpPr>
          <p:nvPr>
            <p:ph type="pic" sz="quarter" idx="20"/>
          </p:nvPr>
        </p:nvSpPr>
        <p:spPr bwMode="gray">
          <a:xfrm>
            <a:off x="667706" y="4148663"/>
            <a:ext cx="1404000" cy="2160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sz="2200"/>
            </a:lvl1pPr>
          </a:lstStyle>
          <a:p>
            <a:r>
              <a:rPr lang="de-DE" noProof="0"/>
              <a:t>Bild durch Klicken auf Symbol hinzufügen</a:t>
            </a:r>
          </a:p>
        </p:txBody>
      </p:sp>
      <p:sp>
        <p:nvSpPr>
          <p:cNvPr id="39" name="Text 3">
            <a:extLst>
              <a:ext uri="{FF2B5EF4-FFF2-40B4-BE49-F238E27FC236}">
                <a16:creationId xmlns:a16="http://schemas.microsoft.com/office/drawing/2014/main" id="{20D3137B-546C-46A6-A561-011730D63AB5}"/>
              </a:ext>
            </a:extLst>
          </p:cNvPr>
          <p:cNvSpPr>
            <a:spLocks noGrp="1"/>
          </p:cNvSpPr>
          <p:nvPr>
            <p:ph sz="half" idx="27" hasCustomPrompt="1"/>
          </p:nvPr>
        </p:nvSpPr>
        <p:spPr bwMode="gray">
          <a:xfrm>
            <a:off x="2071706" y="4148663"/>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7" name="Balken_3">
            <a:extLst>
              <a:ext uri="{FF2B5EF4-FFF2-40B4-BE49-F238E27FC236}">
                <a16:creationId xmlns:a16="http://schemas.microsoft.com/office/drawing/2014/main" id="{26613A4E-2A73-44AB-A140-4513D33EF1D1}"/>
              </a:ext>
            </a:extLst>
          </p:cNvPr>
          <p:cNvSpPr/>
          <p:nvPr userDrawn="1"/>
        </p:nvSpPr>
        <p:spPr bwMode="gray">
          <a:xfrm>
            <a:off x="527508" y="4148663"/>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Bild 2">
            <a:extLst>
              <a:ext uri="{FF2B5EF4-FFF2-40B4-BE49-F238E27FC236}">
                <a16:creationId xmlns:a16="http://schemas.microsoft.com/office/drawing/2014/main" id="{F2F96D21-6CD8-4DAB-9E1C-4B16E20DD761}"/>
              </a:ext>
            </a:extLst>
          </p:cNvPr>
          <p:cNvSpPr>
            <a:spLocks noGrp="1"/>
          </p:cNvSpPr>
          <p:nvPr>
            <p:ph type="pic" sz="quarter" idx="22"/>
          </p:nvPr>
        </p:nvSpPr>
        <p:spPr bwMode="gray">
          <a:xfrm>
            <a:off x="6371518" y="1749600"/>
            <a:ext cx="1404000" cy="2160000"/>
          </a:xfrm>
          <a:solidFill>
            <a:schemeClr val="bg1">
              <a:lumMod val="85000"/>
            </a:schemeClr>
          </a:solidFill>
        </p:spPr>
        <p:txBody>
          <a:bodyPr lIns="144000" tIns="144000" rIns="144000" bIns="144000"/>
          <a:lstStyle>
            <a:lvl1pPr marL="0" indent="0">
              <a:buNone/>
              <a:defRPr sz="2200"/>
            </a:lvl1pPr>
          </a:lstStyle>
          <a:p>
            <a:r>
              <a:rPr lang="de-DE" noProof="0"/>
              <a:t>Bild durch Klicken auf Symbol hinzufügen</a:t>
            </a:r>
          </a:p>
        </p:txBody>
      </p:sp>
      <p:sp>
        <p:nvSpPr>
          <p:cNvPr id="37" name="Text 2">
            <a:extLst>
              <a:ext uri="{FF2B5EF4-FFF2-40B4-BE49-F238E27FC236}">
                <a16:creationId xmlns:a16="http://schemas.microsoft.com/office/drawing/2014/main" id="{0EDAD58D-50BE-4F6B-B259-A2F3F11A8C81}"/>
              </a:ext>
            </a:extLst>
          </p:cNvPr>
          <p:cNvSpPr>
            <a:spLocks noGrp="1"/>
          </p:cNvSpPr>
          <p:nvPr>
            <p:ph sz="half" idx="28" hasCustomPrompt="1"/>
          </p:nvPr>
        </p:nvSpPr>
        <p:spPr bwMode="gray">
          <a:xfrm>
            <a:off x="7775518" y="1749600"/>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8" name="Balken_2">
            <a:extLst>
              <a:ext uri="{FF2B5EF4-FFF2-40B4-BE49-F238E27FC236}">
                <a16:creationId xmlns:a16="http://schemas.microsoft.com/office/drawing/2014/main" id="{FF184412-D956-4566-8C90-CFD99BB78918}"/>
              </a:ext>
            </a:extLst>
          </p:cNvPr>
          <p:cNvSpPr/>
          <p:nvPr userDrawn="1"/>
        </p:nvSpPr>
        <p:spPr bwMode="gray">
          <a:xfrm>
            <a:off x="6231568" y="1749600"/>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Bild 1">
            <a:extLst>
              <a:ext uri="{FF2B5EF4-FFF2-40B4-BE49-F238E27FC236}">
                <a16:creationId xmlns:a16="http://schemas.microsoft.com/office/drawing/2014/main" id="{10200002-9E74-4BC2-9684-79A08D12BA72}"/>
              </a:ext>
            </a:extLst>
          </p:cNvPr>
          <p:cNvSpPr>
            <a:spLocks noGrp="1"/>
          </p:cNvSpPr>
          <p:nvPr>
            <p:ph type="pic" sz="quarter" idx="15"/>
          </p:nvPr>
        </p:nvSpPr>
        <p:spPr bwMode="gray">
          <a:xfrm>
            <a:off x="667706" y="1747838"/>
            <a:ext cx="1404000" cy="2160000"/>
          </a:xfrm>
          <a:solidFill>
            <a:schemeClr val="bg1">
              <a:lumMod val="85000"/>
            </a:schemeClr>
          </a:solidFill>
        </p:spPr>
        <p:txBody>
          <a:bodyPr lIns="144000" tIns="144000" rIns="144000" bIns="144000"/>
          <a:lstStyle>
            <a:lvl1pPr marL="0" indent="0">
              <a:buNone/>
              <a:defRPr sz="2200"/>
            </a:lvl1pPr>
          </a:lstStyle>
          <a:p>
            <a:r>
              <a:rPr lang="de-DE" noProof="0"/>
              <a:t>Bild durch Klicken auf Symbol hinzufügen</a:t>
            </a:r>
          </a:p>
        </p:txBody>
      </p:sp>
      <p:sp>
        <p:nvSpPr>
          <p:cNvPr id="35" name="Text 1">
            <a:extLst>
              <a:ext uri="{FF2B5EF4-FFF2-40B4-BE49-F238E27FC236}">
                <a16:creationId xmlns:a16="http://schemas.microsoft.com/office/drawing/2014/main" id="{08B396FC-3007-4D04-A69A-0C8EF3BAE5FC}"/>
              </a:ext>
            </a:extLst>
          </p:cNvPr>
          <p:cNvSpPr>
            <a:spLocks noGrp="1"/>
          </p:cNvSpPr>
          <p:nvPr>
            <p:ph sz="half" idx="32" hasCustomPrompt="1"/>
          </p:nvPr>
        </p:nvSpPr>
        <p:spPr bwMode="gray">
          <a:xfrm>
            <a:off x="2071706" y="1747838"/>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5" name="Balken_1">
            <a:extLst>
              <a:ext uri="{FF2B5EF4-FFF2-40B4-BE49-F238E27FC236}">
                <a16:creationId xmlns:a16="http://schemas.microsoft.com/office/drawing/2014/main" id="{5534F12C-438D-49F1-89E3-1FF1E7260056}"/>
              </a:ext>
            </a:extLst>
          </p:cNvPr>
          <p:cNvSpPr/>
          <p:nvPr userDrawn="1"/>
        </p:nvSpPr>
        <p:spPr bwMode="gray">
          <a:xfrm>
            <a:off x="527508" y="1747838"/>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el">
            <a:extLst>
              <a:ext uri="{FF2B5EF4-FFF2-40B4-BE49-F238E27FC236}">
                <a16:creationId xmlns:a16="http://schemas.microsoft.com/office/drawing/2014/main" id="{75F93199-C890-4388-B7AF-BBE57F6ADDCE}"/>
              </a:ext>
            </a:extLst>
          </p:cNvPr>
          <p:cNvSpPr>
            <a:spLocks noGrp="1"/>
          </p:cNvSpPr>
          <p:nvPr>
            <p:ph type="title" hasCustomPrompt="1"/>
          </p:nvPr>
        </p:nvSpPr>
        <p:spPr bwMode="gray">
          <a:xfrm>
            <a:off x="525463" y="270000"/>
            <a:ext cx="9364495" cy="540000"/>
          </a:xfrm>
          <a:prstGeom prst="rect">
            <a:avLst/>
          </a:prstGeom>
        </p:spPr>
        <p:txBody>
          <a:bodyPr lIns="0" tIns="0" rIns="0" bIns="0" anchor="t" anchorCtr="0"/>
          <a:lstStyle>
            <a:lvl1pPr marL="0" indent="0">
              <a:buFont typeface="Arial" panose="020B0604020202020204" pitchFamily="34" charset="0"/>
              <a:buNone/>
              <a:defRPr b="0" cap="none" baseline="0">
                <a:solidFill>
                  <a:schemeClr val="tx1"/>
                </a:solidFill>
              </a:defRPr>
            </a:lvl1pPr>
          </a:lstStyle>
          <a:p>
            <a:r>
              <a:rPr lang="de-DE" noProof="0"/>
              <a:t>TITELMASTER BEARBEITEN</a:t>
            </a:r>
          </a:p>
        </p:txBody>
      </p:sp>
      <p:sp>
        <p:nvSpPr>
          <p:cNvPr id="21" name="Datum">
            <a:extLst>
              <a:ext uri="{FF2B5EF4-FFF2-40B4-BE49-F238E27FC236}">
                <a16:creationId xmlns:a16="http://schemas.microsoft.com/office/drawing/2014/main" id="{4ED60014-E7A1-4F11-AB38-0BC8BD75FF92}"/>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14CE9C3B-EF06-4622-9317-A4F59F9794C7}" type="datetime1">
              <a:rPr lang="de-DE" smtClean="0"/>
              <a:t>06.12.2021</a:t>
            </a:fld>
            <a:endParaRPr lang="de-DE"/>
          </a:p>
        </p:txBody>
      </p:sp>
      <p:sp>
        <p:nvSpPr>
          <p:cNvPr id="22" name="Dekorlinie">
            <a:extLst>
              <a:ext uri="{FF2B5EF4-FFF2-40B4-BE49-F238E27FC236}">
                <a16:creationId xmlns:a16="http://schemas.microsoft.com/office/drawing/2014/main" id="{257F64C3-0079-4215-999E-DED6DFC9226C}"/>
              </a:ext>
            </a:extLst>
          </p:cNvPr>
          <p:cNvSpPr>
            <a:spLocks noGrp="1"/>
          </p:cNvSpPr>
          <p:nvPr>
            <p:ph type="body" sz="quarter" idx="30" hasCustomPrompt="1"/>
          </p:nvPr>
        </p:nvSpPr>
        <p:spPr bwMode="gray">
          <a:xfrm>
            <a:off x="1157975" y="6480000"/>
            <a:ext cx="7201" cy="180000"/>
          </a:xfrm>
          <a:solidFill>
            <a:schemeClr val="tx1"/>
          </a:solidFill>
          <a:ln>
            <a:solidFill>
              <a:schemeClr val="accent3"/>
            </a:solidFill>
          </a:ln>
        </p:spPr>
        <p:txBody>
          <a:bodyPr lIns="0" tIns="0" rIns="0" bIns="0"/>
          <a:lstStyle>
            <a:lvl1pPr marL="0" indent="0">
              <a:buNone/>
              <a:defRPr>
                <a:solidFill>
                  <a:schemeClr val="tx2">
                    <a:lumMod val="75000"/>
                  </a:schemeClr>
                </a:solidFill>
              </a:defRPr>
            </a:lvl1pPr>
          </a:lstStyle>
          <a:p>
            <a:pPr lvl="0"/>
            <a:r>
              <a:rPr lang="en-US"/>
              <a:t> </a:t>
            </a:r>
          </a:p>
        </p:txBody>
      </p:sp>
      <p:sp>
        <p:nvSpPr>
          <p:cNvPr id="24" name="Foliennummer">
            <a:extLst>
              <a:ext uri="{FF2B5EF4-FFF2-40B4-BE49-F238E27FC236}">
                <a16:creationId xmlns:a16="http://schemas.microsoft.com/office/drawing/2014/main" id="{2D5C843A-B1A5-450F-9135-2568BBDE08FC}"/>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pic>
        <p:nvPicPr>
          <p:cNvPr id="20" name="Grafik 19">
            <a:extLst>
              <a:ext uri="{FF2B5EF4-FFF2-40B4-BE49-F238E27FC236}">
                <a16:creationId xmlns:a16="http://schemas.microsoft.com/office/drawing/2014/main" id="{235BF8F7-5116-4543-9420-099B99B946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
        <p:nvSpPr>
          <p:cNvPr id="23" name="Fußzeile">
            <a:extLst>
              <a:ext uri="{FF2B5EF4-FFF2-40B4-BE49-F238E27FC236}">
                <a16:creationId xmlns:a16="http://schemas.microsoft.com/office/drawing/2014/main" id="{3EF304DE-3A43-403B-BC6D-BD7D8D405FDF}"/>
              </a:ext>
            </a:extLst>
          </p:cNvPr>
          <p:cNvSpPr>
            <a:spLocks noGrp="1"/>
          </p:cNvSpPr>
          <p:nvPr>
            <p:ph type="ftr" sz="quarter" idx="3"/>
          </p:nvPr>
        </p:nvSpPr>
        <p:spPr bwMode="gray">
          <a:xfrm>
            <a:off x="1327994" y="6451719"/>
            <a:ext cx="4114800" cy="180000"/>
          </a:xfrm>
          <a:prstGeom prst="rect">
            <a:avLst/>
          </a:prstGeom>
        </p:spPr>
        <p:txBody>
          <a:bodyPr lIns="0" tIns="0" rIns="0" bIns="0" anchor="ctr" anchorCtr="0"/>
          <a:lstStyle>
            <a:lvl1pPr>
              <a:defRPr lang="de-DE" sz="1050" baseline="0">
                <a:solidFill>
                  <a:schemeClr val="tx2">
                    <a:lumMod val="75000"/>
                  </a:schemeClr>
                </a:solidFill>
              </a:defRPr>
            </a:lvl1pPr>
          </a:lstStyle>
          <a:p>
            <a:pPr>
              <a:lnSpc>
                <a:spcPct val="150000"/>
              </a:lnSpc>
              <a:spcBef>
                <a:spcPts val="1000"/>
              </a:spcBef>
              <a:spcAft>
                <a:spcPts val="600"/>
              </a:spcAft>
              <a:buFont typeface="Arial" panose="020B0604020202020204" pitchFamily="34" charset="0"/>
              <a:buNone/>
            </a:pPr>
            <a:r>
              <a:rPr lang="de-DE"/>
              <a:t>Fußzeile</a:t>
            </a:r>
          </a:p>
        </p:txBody>
      </p:sp>
    </p:spTree>
    <p:extLst>
      <p:ext uri="{BB962C8B-B14F-4D97-AF65-F5344CB8AC3E}">
        <p14:creationId xmlns:p14="http://schemas.microsoft.com/office/powerpoint/2010/main" val="23397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Abschlusseite_V1">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2E382AE8-454D-45A0-AC6D-80D788D45248}"/>
              </a:ext>
            </a:extLst>
          </p:cNvPr>
          <p:cNvSpPr>
            <a:spLocks noGrp="1"/>
          </p:cNvSpPr>
          <p:nvPr>
            <p:ph type="body" sz="quarter" idx="34" hasCustomPrompt="1"/>
          </p:nvPr>
        </p:nvSpPr>
        <p:spPr bwMode="gray">
          <a:xfrm>
            <a:off x="6112932" y="3221039"/>
            <a:ext cx="5563132" cy="1004206"/>
          </a:xfrm>
        </p:spPr>
        <p:txBody>
          <a:bodyPr vert="horz" lIns="0" tIns="0" rIns="0" bIns="0" rtlCol="0" anchor="t" anchorCtr="0">
            <a:noAutofit/>
          </a:bodyPr>
          <a:lstStyle>
            <a:lvl1pPr marL="0" indent="0">
              <a:lnSpc>
                <a:spcPct val="150000"/>
              </a:lnSpc>
              <a:spcBef>
                <a:spcPts val="0"/>
              </a:spcBef>
              <a:spcAft>
                <a:spcPts val="0"/>
              </a:spcAft>
              <a:buFont typeface="Arial" panose="020B0604020202020204" pitchFamily="34" charset="0"/>
              <a:buNone/>
              <a:defRPr lang="de-DE" sz="1400" baseline="0" dirty="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noProof="0"/>
              <a:t>Textmasterformat bearbeiten</a:t>
            </a:r>
          </a:p>
        </p:txBody>
      </p:sp>
      <p:sp>
        <p:nvSpPr>
          <p:cNvPr id="15" name="Titel">
            <a:extLst>
              <a:ext uri="{FF2B5EF4-FFF2-40B4-BE49-F238E27FC236}">
                <a16:creationId xmlns:a16="http://schemas.microsoft.com/office/drawing/2014/main" id="{7B7B9279-AB7C-4DA6-BAC1-D5624C8CF110}"/>
              </a:ext>
            </a:extLst>
          </p:cNvPr>
          <p:cNvSpPr>
            <a:spLocks noGrp="1"/>
          </p:cNvSpPr>
          <p:nvPr>
            <p:ph type="body" sz="quarter" idx="26" hasCustomPrompt="1"/>
          </p:nvPr>
        </p:nvSpPr>
        <p:spPr bwMode="gray">
          <a:xfrm>
            <a:off x="6112931" y="2841061"/>
            <a:ext cx="5563133" cy="288000"/>
          </a:xfrm>
        </p:spPr>
        <p:txBody>
          <a:bodyPr vert="horz" lIns="0" tIns="0" rIns="0" bIns="0" rtlCol="0" anchor="t" anchorCtr="0">
            <a:noAutofit/>
          </a:bodyPr>
          <a:lstStyle>
            <a:lvl1pPr marL="0" indent="0">
              <a:spcAft>
                <a:spcPts val="0"/>
              </a:spcAft>
              <a:buFont typeface="Arial" panose="020B0604020202020204" pitchFamily="34" charset="0"/>
              <a:buNone/>
              <a:defRPr lang="de-DE" sz="1800" b="1" cap="all" baseline="0" smtClean="0">
                <a:solidFill>
                  <a:schemeClr val="tx1"/>
                </a:solidFill>
              </a:defRPr>
            </a:lvl1pPr>
            <a:lvl2pPr>
              <a:defRPr lang="de-DE" sz="2000" smtClean="0"/>
            </a:lvl2pPr>
            <a:lvl3pPr>
              <a:defRPr lang="de-DE" sz="1800" smtClean="0"/>
            </a:lvl3pPr>
            <a:lvl4pPr>
              <a:defRPr lang="de-DE" smtClean="0"/>
            </a:lvl4pPr>
            <a:lvl5pPr>
              <a:defRPr lang="en-US"/>
            </a:lvl5pPr>
          </a:lstStyle>
          <a:p>
            <a:pPr marL="228600" lvl="0" indent="-228600"/>
            <a:r>
              <a:rPr lang="de-DE" noProof="0"/>
              <a:t>Platzhaltertext</a:t>
            </a:r>
          </a:p>
        </p:txBody>
      </p:sp>
      <p:sp>
        <p:nvSpPr>
          <p:cNvPr id="7" name="Textplatzhalter 3">
            <a:extLst>
              <a:ext uri="{FF2B5EF4-FFF2-40B4-BE49-F238E27FC236}">
                <a16:creationId xmlns:a16="http://schemas.microsoft.com/office/drawing/2014/main" id="{47A77601-EEBC-434D-A01D-5E7531574876}"/>
              </a:ext>
            </a:extLst>
          </p:cNvPr>
          <p:cNvSpPr>
            <a:spLocks noGrp="1"/>
          </p:cNvSpPr>
          <p:nvPr>
            <p:ph type="body" sz="quarter" idx="36" hasCustomPrompt="1"/>
          </p:nvPr>
        </p:nvSpPr>
        <p:spPr bwMode="gray">
          <a:xfrm>
            <a:off x="5849515" y="2780500"/>
            <a:ext cx="18000" cy="1728000"/>
          </a:xfrm>
          <a:solidFill>
            <a:schemeClr val="tx2">
              <a:lumMod val="50000"/>
            </a:schemeClr>
          </a:solid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 </a:t>
            </a:r>
          </a:p>
        </p:txBody>
      </p:sp>
      <p:sp>
        <p:nvSpPr>
          <p:cNvPr id="12" name="Logo">
            <a:extLst>
              <a:ext uri="{FF2B5EF4-FFF2-40B4-BE49-F238E27FC236}">
                <a16:creationId xmlns:a16="http://schemas.microsoft.com/office/drawing/2014/main" id="{CA14035B-A0BA-4DBC-BAA6-E1471B17801B}"/>
              </a:ext>
            </a:extLst>
          </p:cNvPr>
          <p:cNvSpPr>
            <a:spLocks noGrp="1"/>
          </p:cNvSpPr>
          <p:nvPr>
            <p:ph type="pic" sz="quarter" idx="37" hasCustomPrompt="1"/>
          </p:nvPr>
        </p:nvSpPr>
        <p:spPr bwMode="gray">
          <a:xfrm>
            <a:off x="6112931" y="4790529"/>
            <a:ext cx="1274079" cy="412938"/>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de-DE"/>
              <a:t> </a:t>
            </a:r>
          </a:p>
        </p:txBody>
      </p:sp>
      <p:pic>
        <p:nvPicPr>
          <p:cNvPr id="8" name="Grafik 7">
            <a:extLst>
              <a:ext uri="{FF2B5EF4-FFF2-40B4-BE49-F238E27FC236}">
                <a16:creationId xmlns:a16="http://schemas.microsoft.com/office/drawing/2014/main" id="{B1DC668C-6099-43FC-AC99-339F4E6763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2260755" y="2807497"/>
            <a:ext cx="3219127" cy="1544661"/>
          </a:xfrm>
          <a:prstGeom prst="rect">
            <a:avLst/>
          </a:prstGeom>
        </p:spPr>
      </p:pic>
    </p:spTree>
    <p:extLst>
      <p:ext uri="{BB962C8B-B14F-4D97-AF65-F5344CB8AC3E}">
        <p14:creationId xmlns:p14="http://schemas.microsoft.com/office/powerpoint/2010/main" val="1850416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Abschlusseite_V2">
    <p:spTree>
      <p:nvGrpSpPr>
        <p:cNvPr id="1" name=""/>
        <p:cNvGrpSpPr/>
        <p:nvPr/>
      </p:nvGrpSpPr>
      <p:grpSpPr>
        <a:xfrm>
          <a:off x="0" y="0"/>
          <a:ext cx="0" cy="0"/>
          <a:chOff x="0" y="0"/>
          <a:chExt cx="0" cy="0"/>
        </a:xfrm>
      </p:grpSpPr>
      <p:sp>
        <p:nvSpPr>
          <p:cNvPr id="8" name="Bild">
            <a:extLst>
              <a:ext uri="{FF2B5EF4-FFF2-40B4-BE49-F238E27FC236}">
                <a16:creationId xmlns:a16="http://schemas.microsoft.com/office/drawing/2014/main" id="{EC82D1A5-8907-40EC-B0A4-985E6DA085F3}"/>
              </a:ext>
            </a:extLst>
          </p:cNvPr>
          <p:cNvSpPr>
            <a:spLocks noGrp="1" noChangeAspect="1"/>
          </p:cNvSpPr>
          <p:nvPr>
            <p:ph type="pic" sz="quarter" idx="30"/>
          </p:nvPr>
        </p:nvSpPr>
        <p:spPr bwMode="gray">
          <a:xfrm>
            <a:off x="0" y="0"/>
            <a:ext cx="5674961" cy="685800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9" name="Text">
            <a:extLst>
              <a:ext uri="{FF2B5EF4-FFF2-40B4-BE49-F238E27FC236}">
                <a16:creationId xmlns:a16="http://schemas.microsoft.com/office/drawing/2014/main" id="{2E382AE8-454D-45A0-AC6D-80D788D45248}"/>
              </a:ext>
            </a:extLst>
          </p:cNvPr>
          <p:cNvSpPr>
            <a:spLocks noGrp="1"/>
          </p:cNvSpPr>
          <p:nvPr>
            <p:ph type="body" sz="quarter" idx="34" hasCustomPrompt="1"/>
          </p:nvPr>
        </p:nvSpPr>
        <p:spPr bwMode="gray">
          <a:xfrm>
            <a:off x="6111559" y="4427145"/>
            <a:ext cx="5564504" cy="1383105"/>
          </a:xfrm>
        </p:spPr>
        <p:txBody>
          <a:bodyPr vert="horz" lIns="0" tIns="0" rIns="0" bIns="0" rtlCol="0" anchor="t" anchorCtr="0">
            <a:noAutofit/>
          </a:bodyPr>
          <a:lstStyle>
            <a:lvl1pPr marL="0" indent="0">
              <a:lnSpc>
                <a:spcPct val="150000"/>
              </a:lnSpc>
              <a:spcBef>
                <a:spcPts val="0"/>
              </a:spcBef>
              <a:spcAft>
                <a:spcPts val="0"/>
              </a:spcAft>
              <a:buFont typeface="Arial" panose="020B0604020202020204" pitchFamily="34" charset="0"/>
              <a:buNone/>
              <a:defRPr lang="de-DE" sz="1400" baseline="0" dirty="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noProof="0"/>
              <a:t>Textmasterformat bearbeiten</a:t>
            </a:r>
          </a:p>
        </p:txBody>
      </p:sp>
      <p:sp>
        <p:nvSpPr>
          <p:cNvPr id="15" name="Titel">
            <a:extLst>
              <a:ext uri="{FF2B5EF4-FFF2-40B4-BE49-F238E27FC236}">
                <a16:creationId xmlns:a16="http://schemas.microsoft.com/office/drawing/2014/main" id="{7B7B9279-AB7C-4DA6-BAC1-D5624C8CF110}"/>
              </a:ext>
            </a:extLst>
          </p:cNvPr>
          <p:cNvSpPr>
            <a:spLocks noGrp="1"/>
          </p:cNvSpPr>
          <p:nvPr>
            <p:ph type="body" sz="quarter" idx="26" hasCustomPrompt="1"/>
          </p:nvPr>
        </p:nvSpPr>
        <p:spPr bwMode="gray">
          <a:xfrm>
            <a:off x="6111560" y="3967166"/>
            <a:ext cx="5564504" cy="288000"/>
          </a:xfrm>
        </p:spPr>
        <p:txBody>
          <a:bodyPr vert="horz" lIns="0" tIns="0" rIns="0" bIns="0" rtlCol="0" anchor="t" anchorCtr="0">
            <a:noAutofit/>
          </a:bodyPr>
          <a:lstStyle>
            <a:lvl1pPr marL="0" indent="0">
              <a:spcAft>
                <a:spcPts val="0"/>
              </a:spcAft>
              <a:buFont typeface="Arial" panose="020B0604020202020204" pitchFamily="34" charset="0"/>
              <a:buNone/>
              <a:defRPr lang="de-DE" sz="1800" b="1" cap="all" baseline="0" smtClean="0">
                <a:solidFill>
                  <a:schemeClr val="tx1"/>
                </a:solidFill>
              </a:defRPr>
            </a:lvl1pPr>
            <a:lvl2pPr>
              <a:defRPr lang="de-DE" sz="2000" smtClean="0"/>
            </a:lvl2pPr>
            <a:lvl3pPr>
              <a:defRPr lang="de-DE" sz="1800" smtClean="0"/>
            </a:lvl3pPr>
            <a:lvl4pPr>
              <a:defRPr lang="de-DE" smtClean="0"/>
            </a:lvl4pPr>
            <a:lvl5pPr>
              <a:defRPr lang="en-US"/>
            </a:lvl5pPr>
          </a:lstStyle>
          <a:p>
            <a:pPr marL="228600" lvl="0" indent="-228600"/>
            <a:r>
              <a:rPr lang="de-DE" noProof="0"/>
              <a:t>Platzhaltertext</a:t>
            </a:r>
          </a:p>
        </p:txBody>
      </p:sp>
      <p:sp>
        <p:nvSpPr>
          <p:cNvPr id="10" name="Balken">
            <a:extLst>
              <a:ext uri="{FF2B5EF4-FFF2-40B4-BE49-F238E27FC236}">
                <a16:creationId xmlns:a16="http://schemas.microsoft.com/office/drawing/2014/main" id="{CF209F1D-237C-4CC4-8904-08F61EA2980D}"/>
              </a:ext>
            </a:extLst>
          </p:cNvPr>
          <p:cNvSpPr/>
          <p:nvPr userDrawn="1"/>
        </p:nvSpPr>
        <p:spPr bwMode="gray">
          <a:xfrm>
            <a:off x="5674961" y="0"/>
            <a:ext cx="1162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Logo">
            <a:extLst>
              <a:ext uri="{FF2B5EF4-FFF2-40B4-BE49-F238E27FC236}">
                <a16:creationId xmlns:a16="http://schemas.microsoft.com/office/drawing/2014/main" id="{C80EA038-F06A-4E4E-8416-344E44C36873}"/>
              </a:ext>
            </a:extLst>
          </p:cNvPr>
          <p:cNvSpPr>
            <a:spLocks noGrp="1"/>
          </p:cNvSpPr>
          <p:nvPr>
            <p:ph type="pic" sz="quarter" idx="35" hasCustomPrompt="1"/>
          </p:nvPr>
        </p:nvSpPr>
        <p:spPr bwMode="gray">
          <a:xfrm>
            <a:off x="6111559" y="5905744"/>
            <a:ext cx="1274079" cy="412938"/>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de-DE"/>
              <a:t> </a:t>
            </a:r>
          </a:p>
        </p:txBody>
      </p:sp>
      <p:pic>
        <p:nvPicPr>
          <p:cNvPr id="13" name="Grafik 12">
            <a:extLst>
              <a:ext uri="{FF2B5EF4-FFF2-40B4-BE49-F238E27FC236}">
                <a16:creationId xmlns:a16="http://schemas.microsoft.com/office/drawing/2014/main" id="{434AD353-16FE-418E-A1FB-C064890D91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6111558" y="1638188"/>
            <a:ext cx="3732115" cy="1790812"/>
          </a:xfrm>
          <a:prstGeom prst="rect">
            <a:avLst/>
          </a:prstGeom>
        </p:spPr>
      </p:pic>
    </p:spTree>
    <p:extLst>
      <p:ext uri="{BB962C8B-B14F-4D97-AF65-F5344CB8AC3E}">
        <p14:creationId xmlns:p14="http://schemas.microsoft.com/office/powerpoint/2010/main" val="313002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elfolie V2">
    <p:spTree>
      <p:nvGrpSpPr>
        <p:cNvPr id="1" name=""/>
        <p:cNvGrpSpPr/>
        <p:nvPr/>
      </p:nvGrpSpPr>
      <p:grpSpPr>
        <a:xfrm>
          <a:off x="0" y="0"/>
          <a:ext cx="0" cy="0"/>
          <a:chOff x="0" y="0"/>
          <a:chExt cx="0" cy="0"/>
        </a:xfrm>
      </p:grpSpPr>
      <p:sp>
        <p:nvSpPr>
          <p:cNvPr id="11" name="Bild">
            <a:extLst>
              <a:ext uri="{FF2B5EF4-FFF2-40B4-BE49-F238E27FC236}">
                <a16:creationId xmlns:a16="http://schemas.microsoft.com/office/drawing/2014/main" id="{04F8A725-BADF-48F8-BDCD-1982A04F8877}"/>
              </a:ext>
            </a:extLst>
          </p:cNvPr>
          <p:cNvSpPr>
            <a:spLocks noGrp="1" noChangeAspect="1"/>
          </p:cNvSpPr>
          <p:nvPr>
            <p:ph type="pic" sz="quarter" idx="30"/>
          </p:nvPr>
        </p:nvSpPr>
        <p:spPr bwMode="gray">
          <a:xfrm>
            <a:off x="6517039" y="0"/>
            <a:ext cx="5674962" cy="685800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13" name="Balken">
            <a:extLst>
              <a:ext uri="{FF2B5EF4-FFF2-40B4-BE49-F238E27FC236}">
                <a16:creationId xmlns:a16="http://schemas.microsoft.com/office/drawing/2014/main" id="{6D6F5CC0-C513-4802-8DAC-B65DB61FC576}"/>
              </a:ext>
            </a:extLst>
          </p:cNvPr>
          <p:cNvSpPr/>
          <p:nvPr userDrawn="1"/>
        </p:nvSpPr>
        <p:spPr bwMode="gray">
          <a:xfrm>
            <a:off x="6415301" y="0"/>
            <a:ext cx="1162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itel">
            <a:extLst>
              <a:ext uri="{FF2B5EF4-FFF2-40B4-BE49-F238E27FC236}">
                <a16:creationId xmlns:a16="http://schemas.microsoft.com/office/drawing/2014/main" id="{02BA5638-3455-423D-8A97-D3A253E38D55}"/>
              </a:ext>
            </a:extLst>
          </p:cNvPr>
          <p:cNvSpPr>
            <a:spLocks noGrp="1"/>
          </p:cNvSpPr>
          <p:nvPr>
            <p:ph type="ctrTitle" hasCustomPrompt="1"/>
          </p:nvPr>
        </p:nvSpPr>
        <p:spPr bwMode="gray">
          <a:xfrm>
            <a:off x="525600" y="3429000"/>
            <a:ext cx="5580062" cy="816649"/>
          </a:xfrm>
          <a:prstGeom prst="rect">
            <a:avLst/>
          </a:prstGeom>
        </p:spPr>
        <p:txBody>
          <a:bodyPr lIns="0" tIns="0" rIns="0" bIns="0" anchor="b" anchorCtr="0">
            <a:noAutofit/>
          </a:bodyPr>
          <a:lstStyle>
            <a:lvl1pPr>
              <a:lnSpc>
                <a:spcPct val="80000"/>
              </a:lnSpc>
              <a:spcBef>
                <a:spcPts val="0"/>
              </a:spcBef>
              <a:spcAft>
                <a:spcPts val="1000"/>
              </a:spcAft>
              <a:defRPr sz="4000" cap="none" baseline="0">
                <a:solidFill>
                  <a:schemeClr val="tx1"/>
                </a:solidFill>
                <a:latin typeface="+mj-lt"/>
              </a:defRPr>
            </a:lvl1pPr>
          </a:lstStyle>
          <a:p>
            <a:r>
              <a:rPr lang="de-DE" noProof="0"/>
              <a:t>TITELMASTER </a:t>
            </a:r>
            <a:br>
              <a:rPr lang="de-DE" noProof="0"/>
            </a:br>
            <a:r>
              <a:rPr lang="de-DE" noProof="0"/>
              <a:t>BEARBEITEN</a:t>
            </a:r>
          </a:p>
        </p:txBody>
      </p:sp>
      <p:sp>
        <p:nvSpPr>
          <p:cNvPr id="23" name="Untertitel">
            <a:extLst>
              <a:ext uri="{FF2B5EF4-FFF2-40B4-BE49-F238E27FC236}">
                <a16:creationId xmlns:a16="http://schemas.microsoft.com/office/drawing/2014/main" id="{9F06B829-4AF2-475F-BB5F-8608A37B698A}"/>
              </a:ext>
            </a:extLst>
          </p:cNvPr>
          <p:cNvSpPr>
            <a:spLocks noGrp="1"/>
          </p:cNvSpPr>
          <p:nvPr>
            <p:ph type="subTitle" idx="1" hasCustomPrompt="1"/>
          </p:nvPr>
        </p:nvSpPr>
        <p:spPr bwMode="gray">
          <a:xfrm>
            <a:off x="525600" y="4596815"/>
            <a:ext cx="5580062" cy="561975"/>
          </a:xfrm>
        </p:spPr>
        <p:txBody>
          <a:bodyPr lIns="0" tIns="0" rIns="0" bIns="0">
            <a:no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e-DE" noProof="0"/>
              <a:t>Textmasterformat bearbeiten</a:t>
            </a:r>
          </a:p>
        </p:txBody>
      </p:sp>
      <p:pic>
        <p:nvPicPr>
          <p:cNvPr id="7" name="Grafik 6">
            <a:extLst>
              <a:ext uri="{FF2B5EF4-FFF2-40B4-BE49-F238E27FC236}">
                <a16:creationId xmlns:a16="http://schemas.microsoft.com/office/drawing/2014/main" id="{B2AB23ED-C8CE-41B9-9D12-362DD571C6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515938" y="265916"/>
            <a:ext cx="1643105" cy="788425"/>
          </a:xfrm>
          <a:prstGeom prst="rect">
            <a:avLst/>
          </a:prstGeom>
        </p:spPr>
      </p:pic>
    </p:spTree>
    <p:extLst>
      <p:ext uri="{BB962C8B-B14F-4D97-AF65-F5344CB8AC3E}">
        <p14:creationId xmlns:p14="http://schemas.microsoft.com/office/powerpoint/2010/main" val="303996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Agenda / Aufzählungen V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F70CB30-DC3F-454A-A8A8-BAE4A5EBAC40}"/>
              </a:ext>
            </a:extLst>
          </p:cNvPr>
          <p:cNvSpPr/>
          <p:nvPr userDrawn="1"/>
        </p:nvSpPr>
        <p:spPr bwMode="gray">
          <a:xfrm>
            <a:off x="0" y="1212762"/>
            <a:ext cx="12191999" cy="5645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 8"/>
          <p:cNvSpPr>
            <a:spLocks noGrp="1"/>
          </p:cNvSpPr>
          <p:nvPr>
            <p:ph type="body" sz="quarter" idx="48" hasCustomPrompt="1"/>
          </p:nvPr>
        </p:nvSpPr>
        <p:spPr bwMode="gray">
          <a:xfrm>
            <a:off x="7603026" y="492182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1" name="Nr. 8"/>
          <p:cNvSpPr>
            <a:spLocks noGrp="1"/>
          </p:cNvSpPr>
          <p:nvPr>
            <p:ph type="body" sz="quarter" idx="44" hasCustomPrompt="1"/>
          </p:nvPr>
        </p:nvSpPr>
        <p:spPr bwMode="gray">
          <a:xfrm>
            <a:off x="6231600" y="4921826"/>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9" name="Text 4"/>
          <p:cNvSpPr>
            <a:spLocks noGrp="1"/>
          </p:cNvSpPr>
          <p:nvPr>
            <p:ph type="body" sz="quarter" idx="40" hasCustomPrompt="1"/>
          </p:nvPr>
        </p:nvSpPr>
        <p:spPr bwMode="gray">
          <a:xfrm>
            <a:off x="1898627" y="492182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7" name="Nr. 4"/>
          <p:cNvSpPr>
            <a:spLocks noGrp="1"/>
          </p:cNvSpPr>
          <p:nvPr>
            <p:ph type="body" sz="quarter" idx="38" hasCustomPrompt="1"/>
          </p:nvPr>
        </p:nvSpPr>
        <p:spPr bwMode="gray">
          <a:xfrm>
            <a:off x="525600" y="4921826"/>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24" name="Text 7"/>
          <p:cNvSpPr>
            <a:spLocks noGrp="1"/>
          </p:cNvSpPr>
          <p:nvPr>
            <p:ph type="body" sz="quarter" idx="47" hasCustomPrompt="1"/>
          </p:nvPr>
        </p:nvSpPr>
        <p:spPr bwMode="gray">
          <a:xfrm>
            <a:off x="7603026" y="3812067"/>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0" name="Nr. 7"/>
          <p:cNvSpPr>
            <a:spLocks noGrp="1"/>
          </p:cNvSpPr>
          <p:nvPr>
            <p:ph type="body" sz="quarter" idx="43" hasCustomPrompt="1"/>
          </p:nvPr>
        </p:nvSpPr>
        <p:spPr bwMode="gray">
          <a:xfrm>
            <a:off x="6231600" y="3812067"/>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8" name="Text 3"/>
          <p:cNvSpPr>
            <a:spLocks noGrp="1"/>
          </p:cNvSpPr>
          <p:nvPr>
            <p:ph type="body" sz="quarter" idx="39" hasCustomPrompt="1"/>
          </p:nvPr>
        </p:nvSpPr>
        <p:spPr bwMode="gray">
          <a:xfrm>
            <a:off x="1898627" y="3812067"/>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6" name="Nr. 3"/>
          <p:cNvSpPr>
            <a:spLocks noGrp="1"/>
          </p:cNvSpPr>
          <p:nvPr>
            <p:ph type="body" sz="quarter" idx="37" hasCustomPrompt="1"/>
          </p:nvPr>
        </p:nvSpPr>
        <p:spPr bwMode="gray">
          <a:xfrm>
            <a:off x="525600" y="3812067"/>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23" name="Text 6"/>
          <p:cNvSpPr>
            <a:spLocks noGrp="1"/>
          </p:cNvSpPr>
          <p:nvPr>
            <p:ph type="body" sz="quarter" idx="46" hasCustomPrompt="1"/>
          </p:nvPr>
        </p:nvSpPr>
        <p:spPr bwMode="gray">
          <a:xfrm>
            <a:off x="7603026" y="2702309"/>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9" name="Nr. 6"/>
          <p:cNvSpPr>
            <a:spLocks noGrp="1"/>
          </p:cNvSpPr>
          <p:nvPr>
            <p:ph type="body" sz="quarter" idx="42" hasCustomPrompt="1"/>
          </p:nvPr>
        </p:nvSpPr>
        <p:spPr bwMode="gray">
          <a:xfrm>
            <a:off x="6231600" y="2702309"/>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1" name="Text 2"/>
          <p:cNvSpPr>
            <a:spLocks noGrp="1"/>
          </p:cNvSpPr>
          <p:nvPr>
            <p:ph type="body" sz="quarter" idx="36" hasCustomPrompt="1"/>
          </p:nvPr>
        </p:nvSpPr>
        <p:spPr bwMode="gray">
          <a:xfrm>
            <a:off x="1898627" y="2702309"/>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7" name="Nr. 2"/>
          <p:cNvSpPr>
            <a:spLocks noGrp="1"/>
          </p:cNvSpPr>
          <p:nvPr>
            <p:ph type="body" sz="quarter" idx="34" hasCustomPrompt="1"/>
          </p:nvPr>
        </p:nvSpPr>
        <p:spPr bwMode="gray">
          <a:xfrm>
            <a:off x="525600" y="2702309"/>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22" name="Text 5"/>
          <p:cNvSpPr>
            <a:spLocks noGrp="1"/>
          </p:cNvSpPr>
          <p:nvPr>
            <p:ph type="body" sz="quarter" idx="45" hasCustomPrompt="1"/>
          </p:nvPr>
        </p:nvSpPr>
        <p:spPr bwMode="gray">
          <a:xfrm>
            <a:off x="7603026" y="1592552"/>
            <a:ext cx="4068000" cy="360362"/>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8" name="Nr. 5"/>
          <p:cNvSpPr>
            <a:spLocks noGrp="1"/>
          </p:cNvSpPr>
          <p:nvPr>
            <p:ph type="body" sz="quarter" idx="41" hasCustomPrompt="1"/>
          </p:nvPr>
        </p:nvSpPr>
        <p:spPr bwMode="gray">
          <a:xfrm>
            <a:off x="6231600" y="1592551"/>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2" name="Titel">
            <a:extLst>
              <a:ext uri="{FF2B5EF4-FFF2-40B4-BE49-F238E27FC236}">
                <a16:creationId xmlns:a16="http://schemas.microsoft.com/office/drawing/2014/main" id="{44EB79A0-0FEB-4035-8D9E-2240391D3E3D}"/>
              </a:ext>
            </a:extLst>
          </p:cNvPr>
          <p:cNvSpPr>
            <a:spLocks noGrp="1"/>
          </p:cNvSpPr>
          <p:nvPr>
            <p:ph type="title" hasCustomPrompt="1"/>
          </p:nvPr>
        </p:nvSpPr>
        <p:spPr bwMode="gray">
          <a:xfrm>
            <a:off x="525463" y="270000"/>
            <a:ext cx="9358479" cy="540000"/>
          </a:xfrm>
          <a:prstGeom prst="rect">
            <a:avLst/>
          </a:prstGeom>
        </p:spPr>
        <p:txBody>
          <a:bodyPr lIns="0" tIns="0" rIns="0" bIns="0" anchor="t" anchorCtr="0"/>
          <a:lstStyle>
            <a:lvl1pPr>
              <a:defRPr b="0" cap="all" baseline="0">
                <a:solidFill>
                  <a:schemeClr val="tx1"/>
                </a:solidFill>
              </a:defRPr>
            </a:lvl1pPr>
          </a:lstStyle>
          <a:p>
            <a:r>
              <a:rPr lang="de-DE" noProof="0"/>
              <a:t>Agenda bearbeiten</a:t>
            </a:r>
          </a:p>
        </p:txBody>
      </p:sp>
      <p:sp>
        <p:nvSpPr>
          <p:cNvPr id="28" name="Text 8">
            <a:extLst>
              <a:ext uri="{FF2B5EF4-FFF2-40B4-BE49-F238E27FC236}">
                <a16:creationId xmlns:a16="http://schemas.microsoft.com/office/drawing/2014/main" id="{2668C179-082F-48CD-9DAB-E50D0E148EC8}"/>
              </a:ext>
            </a:extLst>
          </p:cNvPr>
          <p:cNvSpPr>
            <a:spLocks noGrp="1"/>
          </p:cNvSpPr>
          <p:nvPr>
            <p:ph type="body" sz="quarter" idx="49" hasCustomPrompt="1"/>
          </p:nvPr>
        </p:nvSpPr>
        <p:spPr bwMode="gray">
          <a:xfrm>
            <a:off x="7603026" y="5282551"/>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3" name="Text 4">
            <a:extLst>
              <a:ext uri="{FF2B5EF4-FFF2-40B4-BE49-F238E27FC236}">
                <a16:creationId xmlns:a16="http://schemas.microsoft.com/office/drawing/2014/main" id="{999CC30B-3765-4E6E-A3B6-1804B26F2FD6}"/>
              </a:ext>
            </a:extLst>
          </p:cNvPr>
          <p:cNvSpPr>
            <a:spLocks noGrp="1"/>
          </p:cNvSpPr>
          <p:nvPr>
            <p:ph type="body" sz="quarter" idx="50" hasCustomPrompt="1"/>
          </p:nvPr>
        </p:nvSpPr>
        <p:spPr bwMode="gray">
          <a:xfrm>
            <a:off x="1898627" y="5282551"/>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4" name="Text 7">
            <a:extLst>
              <a:ext uri="{FF2B5EF4-FFF2-40B4-BE49-F238E27FC236}">
                <a16:creationId xmlns:a16="http://schemas.microsoft.com/office/drawing/2014/main" id="{FFF9A06D-259B-49C2-823B-C3D165D1B72C}"/>
              </a:ext>
            </a:extLst>
          </p:cNvPr>
          <p:cNvSpPr>
            <a:spLocks noGrp="1"/>
          </p:cNvSpPr>
          <p:nvPr>
            <p:ph type="body" sz="quarter" idx="51" hasCustomPrompt="1"/>
          </p:nvPr>
        </p:nvSpPr>
        <p:spPr bwMode="gray">
          <a:xfrm>
            <a:off x="7603026" y="4172792"/>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5" name="Text 3">
            <a:extLst>
              <a:ext uri="{FF2B5EF4-FFF2-40B4-BE49-F238E27FC236}">
                <a16:creationId xmlns:a16="http://schemas.microsoft.com/office/drawing/2014/main" id="{866E41FA-D26E-4611-8225-43B9718D1CAA}"/>
              </a:ext>
            </a:extLst>
          </p:cNvPr>
          <p:cNvSpPr>
            <a:spLocks noGrp="1"/>
          </p:cNvSpPr>
          <p:nvPr>
            <p:ph type="body" sz="quarter" idx="52" hasCustomPrompt="1"/>
          </p:nvPr>
        </p:nvSpPr>
        <p:spPr bwMode="gray">
          <a:xfrm>
            <a:off x="1898627" y="4172792"/>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0" name="Text 6">
            <a:extLst>
              <a:ext uri="{FF2B5EF4-FFF2-40B4-BE49-F238E27FC236}">
                <a16:creationId xmlns:a16="http://schemas.microsoft.com/office/drawing/2014/main" id="{4750F956-4D2D-47C4-BA5A-9582DA0E4465}"/>
              </a:ext>
            </a:extLst>
          </p:cNvPr>
          <p:cNvSpPr>
            <a:spLocks noGrp="1"/>
          </p:cNvSpPr>
          <p:nvPr>
            <p:ph type="body" sz="quarter" idx="53" hasCustomPrompt="1"/>
          </p:nvPr>
        </p:nvSpPr>
        <p:spPr bwMode="gray">
          <a:xfrm>
            <a:off x="7603026" y="3063034"/>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1" name="Text 2">
            <a:extLst>
              <a:ext uri="{FF2B5EF4-FFF2-40B4-BE49-F238E27FC236}">
                <a16:creationId xmlns:a16="http://schemas.microsoft.com/office/drawing/2014/main" id="{26298AC8-C547-49E9-ABC8-FE9CD9D7707D}"/>
              </a:ext>
            </a:extLst>
          </p:cNvPr>
          <p:cNvSpPr>
            <a:spLocks noGrp="1"/>
          </p:cNvSpPr>
          <p:nvPr>
            <p:ph type="body" sz="quarter" idx="54" hasCustomPrompt="1"/>
          </p:nvPr>
        </p:nvSpPr>
        <p:spPr bwMode="gray">
          <a:xfrm>
            <a:off x="1898627" y="3063034"/>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2" name="Text 5">
            <a:extLst>
              <a:ext uri="{FF2B5EF4-FFF2-40B4-BE49-F238E27FC236}">
                <a16:creationId xmlns:a16="http://schemas.microsoft.com/office/drawing/2014/main" id="{3FC90E4B-4482-4016-A145-0F75E4FEC32B}"/>
              </a:ext>
            </a:extLst>
          </p:cNvPr>
          <p:cNvSpPr>
            <a:spLocks noGrp="1"/>
          </p:cNvSpPr>
          <p:nvPr>
            <p:ph type="body" sz="quarter" idx="55" hasCustomPrompt="1"/>
          </p:nvPr>
        </p:nvSpPr>
        <p:spPr bwMode="gray">
          <a:xfrm>
            <a:off x="7603026" y="195327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4" name="Text 5">
            <a:extLst>
              <a:ext uri="{FF2B5EF4-FFF2-40B4-BE49-F238E27FC236}">
                <a16:creationId xmlns:a16="http://schemas.microsoft.com/office/drawing/2014/main" id="{FD6119B1-C333-4DD3-8734-3F3DC16B472F}"/>
              </a:ext>
            </a:extLst>
          </p:cNvPr>
          <p:cNvSpPr>
            <a:spLocks noGrp="1"/>
          </p:cNvSpPr>
          <p:nvPr>
            <p:ph type="body" sz="quarter" idx="56" hasCustomPrompt="1"/>
          </p:nvPr>
        </p:nvSpPr>
        <p:spPr bwMode="gray">
          <a:xfrm>
            <a:off x="1898627" y="1592552"/>
            <a:ext cx="4068000" cy="360362"/>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5" name="Nr. 5">
            <a:extLst>
              <a:ext uri="{FF2B5EF4-FFF2-40B4-BE49-F238E27FC236}">
                <a16:creationId xmlns:a16="http://schemas.microsoft.com/office/drawing/2014/main" id="{35F71BCD-E852-4FD3-BD71-77573CA1CAAD}"/>
              </a:ext>
            </a:extLst>
          </p:cNvPr>
          <p:cNvSpPr>
            <a:spLocks noGrp="1"/>
          </p:cNvSpPr>
          <p:nvPr>
            <p:ph type="body" sz="quarter" idx="57" hasCustomPrompt="1"/>
          </p:nvPr>
        </p:nvSpPr>
        <p:spPr bwMode="gray">
          <a:xfrm>
            <a:off x="527201" y="1592551"/>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46" name="Text 5">
            <a:extLst>
              <a:ext uri="{FF2B5EF4-FFF2-40B4-BE49-F238E27FC236}">
                <a16:creationId xmlns:a16="http://schemas.microsoft.com/office/drawing/2014/main" id="{FAA8AD6C-05BC-443D-8CB4-432B1C4FFC16}"/>
              </a:ext>
            </a:extLst>
          </p:cNvPr>
          <p:cNvSpPr>
            <a:spLocks noGrp="1"/>
          </p:cNvSpPr>
          <p:nvPr>
            <p:ph type="body" sz="quarter" idx="58" hasCustomPrompt="1"/>
          </p:nvPr>
        </p:nvSpPr>
        <p:spPr bwMode="gray">
          <a:xfrm>
            <a:off x="1898627" y="195327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pic>
        <p:nvPicPr>
          <p:cNvPr id="29" name="Grafik 28">
            <a:extLst>
              <a:ext uri="{FF2B5EF4-FFF2-40B4-BE49-F238E27FC236}">
                <a16:creationId xmlns:a16="http://schemas.microsoft.com/office/drawing/2014/main" id="{C9F60E05-0D36-4E43-B00F-C031EBB27B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23594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Agenda / Aufzählungen V2">
    <p:spTree>
      <p:nvGrpSpPr>
        <p:cNvPr id="1" name=""/>
        <p:cNvGrpSpPr/>
        <p:nvPr/>
      </p:nvGrpSpPr>
      <p:grpSpPr>
        <a:xfrm>
          <a:off x="0" y="0"/>
          <a:ext cx="0" cy="0"/>
          <a:chOff x="0" y="0"/>
          <a:chExt cx="0" cy="0"/>
        </a:xfrm>
      </p:grpSpPr>
      <p:sp>
        <p:nvSpPr>
          <p:cNvPr id="34" name="Rechteck 33">
            <a:extLst>
              <a:ext uri="{FF2B5EF4-FFF2-40B4-BE49-F238E27FC236}">
                <a16:creationId xmlns:a16="http://schemas.microsoft.com/office/drawing/2014/main" id="{5CEBE3F8-F709-431B-B698-BE1989F88703}"/>
              </a:ext>
            </a:extLst>
          </p:cNvPr>
          <p:cNvSpPr/>
          <p:nvPr userDrawn="1"/>
        </p:nvSpPr>
        <p:spPr bwMode="gray">
          <a:xfrm>
            <a:off x="0" y="1212762"/>
            <a:ext cx="5762625" cy="5645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Bild"/>
          <p:cNvSpPr>
            <a:spLocks noGrp="1"/>
          </p:cNvSpPr>
          <p:nvPr>
            <p:ph type="pic" sz="quarter" idx="14"/>
          </p:nvPr>
        </p:nvSpPr>
        <p:spPr bwMode="gray">
          <a:xfrm>
            <a:off x="5762625" y="1212762"/>
            <a:ext cx="6429376" cy="5645238"/>
          </a:xfrm>
          <a:solidFill>
            <a:schemeClr val="bg1">
              <a:lumMod val="85000"/>
            </a:schemeClr>
          </a:solidFill>
        </p:spPr>
        <p:txBody>
          <a:bodyPr lIns="144000" tIns="144000" rIns="144000" bIns="144000"/>
          <a:lstStyle>
            <a:lvl1pPr marL="0" indent="0" algn="r">
              <a:buNone/>
              <a:defRPr/>
            </a:lvl1pPr>
          </a:lstStyle>
          <a:p>
            <a:r>
              <a:rPr lang="de-DE" noProof="0"/>
              <a:t>Bild durch Klicken auf Symbol hinzufügen</a:t>
            </a:r>
          </a:p>
        </p:txBody>
      </p:sp>
      <p:sp>
        <p:nvSpPr>
          <p:cNvPr id="8" name="Text 4">
            <a:extLst>
              <a:ext uri="{FF2B5EF4-FFF2-40B4-BE49-F238E27FC236}">
                <a16:creationId xmlns:a16="http://schemas.microsoft.com/office/drawing/2014/main" id="{98CFC0A7-801B-4188-A7CB-591986C0C7FA}"/>
              </a:ext>
            </a:extLst>
          </p:cNvPr>
          <p:cNvSpPr>
            <a:spLocks noGrp="1"/>
          </p:cNvSpPr>
          <p:nvPr>
            <p:ph type="body" sz="quarter" idx="40" hasCustomPrompt="1"/>
          </p:nvPr>
        </p:nvSpPr>
        <p:spPr bwMode="gray">
          <a:xfrm>
            <a:off x="997199" y="375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1" name="Nr. 4">
            <a:extLst>
              <a:ext uri="{FF2B5EF4-FFF2-40B4-BE49-F238E27FC236}">
                <a16:creationId xmlns:a16="http://schemas.microsoft.com/office/drawing/2014/main" id="{82F7BBD7-65E6-4D64-9ED4-1EAA13531267}"/>
              </a:ext>
            </a:extLst>
          </p:cNvPr>
          <p:cNvSpPr>
            <a:spLocks noGrp="1"/>
          </p:cNvSpPr>
          <p:nvPr>
            <p:ph type="body" sz="quarter" idx="38" hasCustomPrompt="1"/>
          </p:nvPr>
        </p:nvSpPr>
        <p:spPr bwMode="gray">
          <a:xfrm>
            <a:off x="525600" y="375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12" name="Text 3">
            <a:extLst>
              <a:ext uri="{FF2B5EF4-FFF2-40B4-BE49-F238E27FC236}">
                <a16:creationId xmlns:a16="http://schemas.microsoft.com/office/drawing/2014/main" id="{78E91667-F2F6-436D-BB26-C54CE0C3B777}"/>
              </a:ext>
            </a:extLst>
          </p:cNvPr>
          <p:cNvSpPr>
            <a:spLocks noGrp="1"/>
          </p:cNvSpPr>
          <p:nvPr>
            <p:ph type="body" sz="quarter" idx="39" hasCustomPrompt="1"/>
          </p:nvPr>
        </p:nvSpPr>
        <p:spPr bwMode="gray">
          <a:xfrm>
            <a:off x="997199" y="303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3" name="Nr. 3">
            <a:extLst>
              <a:ext uri="{FF2B5EF4-FFF2-40B4-BE49-F238E27FC236}">
                <a16:creationId xmlns:a16="http://schemas.microsoft.com/office/drawing/2014/main" id="{12B70E01-8BAC-47B4-89D5-D2F3677C19FB}"/>
              </a:ext>
            </a:extLst>
          </p:cNvPr>
          <p:cNvSpPr>
            <a:spLocks noGrp="1"/>
          </p:cNvSpPr>
          <p:nvPr>
            <p:ph type="body" sz="quarter" idx="37" hasCustomPrompt="1"/>
          </p:nvPr>
        </p:nvSpPr>
        <p:spPr bwMode="gray">
          <a:xfrm>
            <a:off x="525600" y="303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14" name="Text 2">
            <a:extLst>
              <a:ext uri="{FF2B5EF4-FFF2-40B4-BE49-F238E27FC236}">
                <a16:creationId xmlns:a16="http://schemas.microsoft.com/office/drawing/2014/main" id="{BC66ED4A-D4DA-4350-A3D8-F7D9266BFE19}"/>
              </a:ext>
            </a:extLst>
          </p:cNvPr>
          <p:cNvSpPr>
            <a:spLocks noGrp="1"/>
          </p:cNvSpPr>
          <p:nvPr>
            <p:ph type="body" sz="quarter" idx="36" hasCustomPrompt="1"/>
          </p:nvPr>
        </p:nvSpPr>
        <p:spPr bwMode="gray">
          <a:xfrm>
            <a:off x="997199" y="231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5" name="Nr. 2">
            <a:extLst>
              <a:ext uri="{FF2B5EF4-FFF2-40B4-BE49-F238E27FC236}">
                <a16:creationId xmlns:a16="http://schemas.microsoft.com/office/drawing/2014/main" id="{C74414A2-A3FA-4289-B678-63F3E8883CE2}"/>
              </a:ext>
            </a:extLst>
          </p:cNvPr>
          <p:cNvSpPr>
            <a:spLocks noGrp="1"/>
          </p:cNvSpPr>
          <p:nvPr>
            <p:ph type="body" sz="quarter" idx="34" hasCustomPrompt="1"/>
          </p:nvPr>
        </p:nvSpPr>
        <p:spPr bwMode="gray">
          <a:xfrm>
            <a:off x="525600" y="231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18" name="Text 4">
            <a:extLst>
              <a:ext uri="{FF2B5EF4-FFF2-40B4-BE49-F238E27FC236}">
                <a16:creationId xmlns:a16="http://schemas.microsoft.com/office/drawing/2014/main" id="{75A76543-9E7A-44F7-896E-DDBFB00A2CA5}"/>
              </a:ext>
            </a:extLst>
          </p:cNvPr>
          <p:cNvSpPr>
            <a:spLocks noGrp="1"/>
          </p:cNvSpPr>
          <p:nvPr>
            <p:ph type="body" sz="quarter" idx="50" hasCustomPrompt="1"/>
          </p:nvPr>
        </p:nvSpPr>
        <p:spPr bwMode="gray">
          <a:xfrm>
            <a:off x="997199" y="400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9" name="Text 3">
            <a:extLst>
              <a:ext uri="{FF2B5EF4-FFF2-40B4-BE49-F238E27FC236}">
                <a16:creationId xmlns:a16="http://schemas.microsoft.com/office/drawing/2014/main" id="{F4F4DB66-34F4-4621-B543-A46E106E77AF}"/>
              </a:ext>
            </a:extLst>
          </p:cNvPr>
          <p:cNvSpPr>
            <a:spLocks noGrp="1"/>
          </p:cNvSpPr>
          <p:nvPr>
            <p:ph type="body" sz="quarter" idx="52" hasCustomPrompt="1"/>
          </p:nvPr>
        </p:nvSpPr>
        <p:spPr bwMode="gray">
          <a:xfrm>
            <a:off x="997199" y="328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0" name="Text 2">
            <a:extLst>
              <a:ext uri="{FF2B5EF4-FFF2-40B4-BE49-F238E27FC236}">
                <a16:creationId xmlns:a16="http://schemas.microsoft.com/office/drawing/2014/main" id="{3A8D303C-2D30-46DD-B37F-179DF5A9F2F8}"/>
              </a:ext>
            </a:extLst>
          </p:cNvPr>
          <p:cNvSpPr>
            <a:spLocks noGrp="1"/>
          </p:cNvSpPr>
          <p:nvPr>
            <p:ph type="body" sz="quarter" idx="54" hasCustomPrompt="1"/>
          </p:nvPr>
        </p:nvSpPr>
        <p:spPr bwMode="gray">
          <a:xfrm>
            <a:off x="997199" y="256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5" name="Text 4">
            <a:extLst>
              <a:ext uri="{FF2B5EF4-FFF2-40B4-BE49-F238E27FC236}">
                <a16:creationId xmlns:a16="http://schemas.microsoft.com/office/drawing/2014/main" id="{DE4EAA09-911D-46CE-BD81-51A774449E70}"/>
              </a:ext>
            </a:extLst>
          </p:cNvPr>
          <p:cNvSpPr>
            <a:spLocks noGrp="1"/>
          </p:cNvSpPr>
          <p:nvPr>
            <p:ph type="body" sz="quarter" idx="59" hasCustomPrompt="1"/>
          </p:nvPr>
        </p:nvSpPr>
        <p:spPr bwMode="gray">
          <a:xfrm>
            <a:off x="997199" y="447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6" name="Nr. 4">
            <a:extLst>
              <a:ext uri="{FF2B5EF4-FFF2-40B4-BE49-F238E27FC236}">
                <a16:creationId xmlns:a16="http://schemas.microsoft.com/office/drawing/2014/main" id="{6160D476-2572-40D0-9CEB-1E954D9A2397}"/>
              </a:ext>
            </a:extLst>
          </p:cNvPr>
          <p:cNvSpPr>
            <a:spLocks noGrp="1"/>
          </p:cNvSpPr>
          <p:nvPr>
            <p:ph type="body" sz="quarter" idx="60" hasCustomPrompt="1"/>
          </p:nvPr>
        </p:nvSpPr>
        <p:spPr bwMode="gray">
          <a:xfrm>
            <a:off x="525600" y="447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27" name="Text 4">
            <a:extLst>
              <a:ext uri="{FF2B5EF4-FFF2-40B4-BE49-F238E27FC236}">
                <a16:creationId xmlns:a16="http://schemas.microsoft.com/office/drawing/2014/main" id="{1EC7D3A9-675D-44D4-BF6D-C2A282248EF5}"/>
              </a:ext>
            </a:extLst>
          </p:cNvPr>
          <p:cNvSpPr>
            <a:spLocks noGrp="1"/>
          </p:cNvSpPr>
          <p:nvPr>
            <p:ph type="body" sz="quarter" idx="61" hasCustomPrompt="1"/>
          </p:nvPr>
        </p:nvSpPr>
        <p:spPr bwMode="gray">
          <a:xfrm>
            <a:off x="997199" y="472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8" name="Text 4">
            <a:extLst>
              <a:ext uri="{FF2B5EF4-FFF2-40B4-BE49-F238E27FC236}">
                <a16:creationId xmlns:a16="http://schemas.microsoft.com/office/drawing/2014/main" id="{1A178FCE-5A15-4754-90F3-768545BAFDFF}"/>
              </a:ext>
            </a:extLst>
          </p:cNvPr>
          <p:cNvSpPr>
            <a:spLocks noGrp="1"/>
          </p:cNvSpPr>
          <p:nvPr>
            <p:ph type="body" sz="quarter" idx="62" hasCustomPrompt="1"/>
          </p:nvPr>
        </p:nvSpPr>
        <p:spPr bwMode="gray">
          <a:xfrm>
            <a:off x="997199" y="519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0" name="Nr. 4">
            <a:extLst>
              <a:ext uri="{FF2B5EF4-FFF2-40B4-BE49-F238E27FC236}">
                <a16:creationId xmlns:a16="http://schemas.microsoft.com/office/drawing/2014/main" id="{7FDAA06B-B515-4177-A1A4-CF147761F863}"/>
              </a:ext>
            </a:extLst>
          </p:cNvPr>
          <p:cNvSpPr>
            <a:spLocks noGrp="1"/>
          </p:cNvSpPr>
          <p:nvPr>
            <p:ph type="body" sz="quarter" idx="63" hasCustomPrompt="1"/>
          </p:nvPr>
        </p:nvSpPr>
        <p:spPr bwMode="gray">
          <a:xfrm>
            <a:off x="525600" y="519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31" name="Text 4">
            <a:extLst>
              <a:ext uri="{FF2B5EF4-FFF2-40B4-BE49-F238E27FC236}">
                <a16:creationId xmlns:a16="http://schemas.microsoft.com/office/drawing/2014/main" id="{007153BE-D353-4585-9B6C-D62209556AA3}"/>
              </a:ext>
            </a:extLst>
          </p:cNvPr>
          <p:cNvSpPr>
            <a:spLocks noGrp="1"/>
          </p:cNvSpPr>
          <p:nvPr>
            <p:ph type="body" sz="quarter" idx="64" hasCustomPrompt="1"/>
          </p:nvPr>
        </p:nvSpPr>
        <p:spPr bwMode="gray">
          <a:xfrm>
            <a:off x="997199" y="544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4" name="Text 2">
            <a:extLst>
              <a:ext uri="{FF2B5EF4-FFF2-40B4-BE49-F238E27FC236}">
                <a16:creationId xmlns:a16="http://schemas.microsoft.com/office/drawing/2014/main" id="{3ECBD5A5-CBE6-44B8-B761-E960EA1B7CAE}"/>
              </a:ext>
            </a:extLst>
          </p:cNvPr>
          <p:cNvSpPr>
            <a:spLocks noGrp="1"/>
          </p:cNvSpPr>
          <p:nvPr>
            <p:ph type="body" sz="quarter" idx="65" hasCustomPrompt="1"/>
          </p:nvPr>
        </p:nvSpPr>
        <p:spPr bwMode="gray">
          <a:xfrm>
            <a:off x="997199" y="159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2" name="Nr. 2">
            <a:extLst>
              <a:ext uri="{FF2B5EF4-FFF2-40B4-BE49-F238E27FC236}">
                <a16:creationId xmlns:a16="http://schemas.microsoft.com/office/drawing/2014/main" id="{38642212-536C-400E-920C-02E463EC4080}"/>
              </a:ext>
            </a:extLst>
          </p:cNvPr>
          <p:cNvSpPr>
            <a:spLocks noGrp="1"/>
          </p:cNvSpPr>
          <p:nvPr>
            <p:ph type="body" sz="quarter" idx="66" hasCustomPrompt="1"/>
          </p:nvPr>
        </p:nvSpPr>
        <p:spPr bwMode="gray">
          <a:xfrm>
            <a:off x="525600" y="159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33" name="Text 2">
            <a:extLst>
              <a:ext uri="{FF2B5EF4-FFF2-40B4-BE49-F238E27FC236}">
                <a16:creationId xmlns:a16="http://schemas.microsoft.com/office/drawing/2014/main" id="{6AD79283-3C21-4056-8DE9-0C547B8E787E}"/>
              </a:ext>
            </a:extLst>
          </p:cNvPr>
          <p:cNvSpPr>
            <a:spLocks noGrp="1"/>
          </p:cNvSpPr>
          <p:nvPr>
            <p:ph type="body" sz="quarter" idx="67" hasCustomPrompt="1"/>
          </p:nvPr>
        </p:nvSpPr>
        <p:spPr bwMode="gray">
          <a:xfrm>
            <a:off x="997199" y="184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pic>
        <p:nvPicPr>
          <p:cNvPr id="35" name="Grafik 34">
            <a:extLst>
              <a:ext uri="{FF2B5EF4-FFF2-40B4-BE49-F238E27FC236}">
                <a16:creationId xmlns:a16="http://schemas.microsoft.com/office/drawing/2014/main" id="{545D55C4-49D3-4BBC-9F85-CD2F22FAD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259584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Kapitelseite">
    <p:spTree>
      <p:nvGrpSpPr>
        <p:cNvPr id="1" name=""/>
        <p:cNvGrpSpPr/>
        <p:nvPr/>
      </p:nvGrpSpPr>
      <p:grpSpPr>
        <a:xfrm>
          <a:off x="0" y="0"/>
          <a:ext cx="0" cy="0"/>
          <a:chOff x="0" y="0"/>
          <a:chExt cx="0" cy="0"/>
        </a:xfrm>
      </p:grpSpPr>
      <p:sp>
        <p:nvSpPr>
          <p:cNvPr id="7" name="Bild">
            <a:extLst>
              <a:ext uri="{FF2B5EF4-FFF2-40B4-BE49-F238E27FC236}">
                <a16:creationId xmlns:a16="http://schemas.microsoft.com/office/drawing/2014/main" id="{15A84E54-9296-4780-869F-6014B6C3722C}"/>
              </a:ext>
            </a:extLst>
          </p:cNvPr>
          <p:cNvSpPr>
            <a:spLocks noGrp="1" noChangeAspect="1"/>
          </p:cNvSpPr>
          <p:nvPr>
            <p:ph type="pic" sz="quarter" idx="14"/>
          </p:nvPr>
        </p:nvSpPr>
        <p:spPr bwMode="gray">
          <a:xfrm>
            <a:off x="0" y="1327856"/>
            <a:ext cx="12192000" cy="5530145"/>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11" name="Titel">
            <a:extLst>
              <a:ext uri="{FF2B5EF4-FFF2-40B4-BE49-F238E27FC236}">
                <a16:creationId xmlns:a16="http://schemas.microsoft.com/office/drawing/2014/main" id="{FF15D6BD-C258-48A7-99DB-7FA062AD26A0}"/>
              </a:ext>
            </a:extLst>
          </p:cNvPr>
          <p:cNvSpPr>
            <a:spLocks noGrp="1"/>
          </p:cNvSpPr>
          <p:nvPr>
            <p:ph type="title" hasCustomPrompt="1"/>
          </p:nvPr>
        </p:nvSpPr>
        <p:spPr bwMode="gray">
          <a:xfrm>
            <a:off x="525463" y="270000"/>
            <a:ext cx="9364495" cy="540000"/>
          </a:xfrm>
          <a:prstGeom prst="rect">
            <a:avLst/>
          </a:prstGeom>
        </p:spPr>
        <p:txBody>
          <a:bodyPr lIns="0" tIns="0" rIns="0" bIns="0" anchor="t" anchorCtr="0"/>
          <a:lstStyle>
            <a:lvl1pPr marL="0" indent="0" algn="l">
              <a:buFont typeface="Arial" panose="020B0604020202020204" pitchFamily="34" charset="0"/>
              <a:buNone/>
              <a:defRPr b="0" cap="all" baseline="0">
                <a:solidFill>
                  <a:schemeClr val="tx1"/>
                </a:solidFill>
              </a:defRPr>
            </a:lvl1pPr>
          </a:lstStyle>
          <a:p>
            <a:r>
              <a:rPr lang="de-DE" noProof="0"/>
              <a:t>Titelmaster bearbeiten</a:t>
            </a:r>
          </a:p>
        </p:txBody>
      </p:sp>
      <p:sp>
        <p:nvSpPr>
          <p:cNvPr id="12" name="Balken">
            <a:extLst>
              <a:ext uri="{FF2B5EF4-FFF2-40B4-BE49-F238E27FC236}">
                <a16:creationId xmlns:a16="http://schemas.microsoft.com/office/drawing/2014/main" id="{F1708B9F-637C-4447-BF17-848AA37DE215}"/>
              </a:ext>
            </a:extLst>
          </p:cNvPr>
          <p:cNvSpPr/>
          <p:nvPr userDrawn="1"/>
        </p:nvSpPr>
        <p:spPr bwMode="gray">
          <a:xfrm rot="5400000">
            <a:off x="6038409" y="-4825735"/>
            <a:ext cx="115182"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625CD292-1034-4EF6-9167-31BC1094DB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98096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el+Inhalt">
    <p:spTree>
      <p:nvGrpSpPr>
        <p:cNvPr id="1" name=""/>
        <p:cNvGrpSpPr/>
        <p:nvPr/>
      </p:nvGrpSpPr>
      <p:grpSpPr>
        <a:xfrm>
          <a:off x="0" y="0"/>
          <a:ext cx="0" cy="0"/>
          <a:chOff x="0" y="0"/>
          <a:chExt cx="0" cy="0"/>
        </a:xfrm>
      </p:grpSpPr>
      <p:sp>
        <p:nvSpPr>
          <p:cNvPr id="15" name="Titel">
            <a:extLst>
              <a:ext uri="{FF2B5EF4-FFF2-40B4-BE49-F238E27FC236}">
                <a16:creationId xmlns:a16="http://schemas.microsoft.com/office/drawing/2014/main" id="{14C712E6-FE68-45F2-A8C0-F792B9B2BC8F}"/>
              </a:ext>
            </a:extLst>
          </p:cNvPr>
          <p:cNvSpPr>
            <a:spLocks noGrp="1"/>
          </p:cNvSpPr>
          <p:nvPr>
            <p:ph type="title" hasCustomPrompt="1"/>
          </p:nvPr>
        </p:nvSpPr>
        <p:spPr bwMode="gray">
          <a:xfrm>
            <a:off x="525463" y="270000"/>
            <a:ext cx="9358479" cy="540000"/>
          </a:xfrm>
          <a:prstGeom prst="rect">
            <a:avLst/>
          </a:prstGeom>
        </p:spPr>
        <p:txBody>
          <a:bodyPr lIns="0" tIns="0" rIns="0" bIns="0" anchor="t" anchorCtr="0">
            <a:noAutofit/>
          </a:bodyPr>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16" name="Textfeld">
            <a:extLst>
              <a:ext uri="{FF2B5EF4-FFF2-40B4-BE49-F238E27FC236}">
                <a16:creationId xmlns:a16="http://schemas.microsoft.com/office/drawing/2014/main" id="{3525BBC7-6933-4198-9B19-158A087097DC}"/>
              </a:ext>
            </a:extLst>
          </p:cNvPr>
          <p:cNvSpPr>
            <a:spLocks noGrp="1"/>
          </p:cNvSpPr>
          <p:nvPr>
            <p:ph sz="half" idx="1" hasCustomPrompt="1"/>
          </p:nvPr>
        </p:nvSpPr>
        <p:spPr bwMode="gray">
          <a:xfrm>
            <a:off x="525600" y="1736725"/>
            <a:ext cx="11160124" cy="4572000"/>
          </a:xfrm>
          <a:noFill/>
        </p:spPr>
        <p:txBody>
          <a:bodyPr vert="horz" lIns="0" tIns="0" rIns="0" bIns="0" rtlCol="0">
            <a:noAutofit/>
          </a:bodyPr>
          <a:lstStyle>
            <a:lvl1pPr>
              <a:defRPr lang="de-DE" sz="2400" noProof="0" dirty="0">
                <a:solidFill>
                  <a:schemeClr val="tx1"/>
                </a:solidFill>
              </a:defRPr>
            </a:lvl1pPr>
            <a:lvl2pPr>
              <a:defRPr lang="de-DE" sz="2400" noProof="0" dirty="0">
                <a:solidFill>
                  <a:schemeClr val="tx1"/>
                </a:solidFill>
              </a:defRPr>
            </a:lvl2pPr>
            <a:lvl3pPr>
              <a:defRPr lang="de-DE" sz="2000" noProof="0" dirty="0">
                <a:solidFill>
                  <a:schemeClr val="tx1"/>
                </a:solidFill>
              </a:defRPr>
            </a:lvl3pPr>
            <a:lvl4pPr>
              <a:defRPr lang="de-DE" sz="2000" noProof="0" dirty="0">
                <a:solidFill>
                  <a:schemeClr val="tx1"/>
                </a:solidFill>
              </a:defRPr>
            </a:lvl4pPr>
            <a:lvl5pPr>
              <a:defRPr lang="de-DE" sz="1800" noProof="0" dirty="0">
                <a:solidFill>
                  <a:schemeClr val="tx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Datum">
            <a:extLst>
              <a:ext uri="{FF2B5EF4-FFF2-40B4-BE49-F238E27FC236}">
                <a16:creationId xmlns:a16="http://schemas.microsoft.com/office/drawing/2014/main" id="{F32CBCD2-B2EE-4169-A0AB-1105816F1DE9}"/>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BBDFB30D-4B0F-4B00-AA84-91E53E5A6F5C}" type="datetime1">
              <a:rPr lang="de-DE" smtClean="0"/>
              <a:t>06.12.2021</a:t>
            </a:fld>
            <a:endParaRPr lang="de-DE"/>
          </a:p>
        </p:txBody>
      </p:sp>
      <p:sp>
        <p:nvSpPr>
          <p:cNvPr id="12" name="Foliennummer">
            <a:extLst>
              <a:ext uri="{FF2B5EF4-FFF2-40B4-BE49-F238E27FC236}">
                <a16:creationId xmlns:a16="http://schemas.microsoft.com/office/drawing/2014/main" id="{A2348AF7-D151-416A-9D9A-20871BDA2DC1}"/>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pic>
        <p:nvPicPr>
          <p:cNvPr id="14" name="Grafik 13">
            <a:extLst>
              <a:ext uri="{FF2B5EF4-FFF2-40B4-BE49-F238E27FC236}">
                <a16:creationId xmlns:a16="http://schemas.microsoft.com/office/drawing/2014/main" id="{135E8FA3-EBBC-454A-84F0-7F52B1AEA1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85663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el+2x Inhalt">
    <p:spTree>
      <p:nvGrpSpPr>
        <p:cNvPr id="1" name=""/>
        <p:cNvGrpSpPr/>
        <p:nvPr/>
      </p:nvGrpSpPr>
      <p:grpSpPr>
        <a:xfrm>
          <a:off x="0" y="0"/>
          <a:ext cx="0" cy="0"/>
          <a:chOff x="0" y="0"/>
          <a:chExt cx="0" cy="0"/>
        </a:xfrm>
      </p:grpSpPr>
      <p:sp>
        <p:nvSpPr>
          <p:cNvPr id="16" name="Textfeld_1">
            <a:extLst>
              <a:ext uri="{FF2B5EF4-FFF2-40B4-BE49-F238E27FC236}">
                <a16:creationId xmlns:a16="http://schemas.microsoft.com/office/drawing/2014/main" id="{3525BBC7-6933-4198-9B19-158A087097DC}"/>
              </a:ext>
            </a:extLst>
          </p:cNvPr>
          <p:cNvSpPr>
            <a:spLocks noGrp="1"/>
          </p:cNvSpPr>
          <p:nvPr>
            <p:ph sz="half" idx="1" hasCustomPrompt="1"/>
          </p:nvPr>
        </p:nvSpPr>
        <p:spPr bwMode="gray">
          <a:xfrm>
            <a:off x="525365" y="1736725"/>
            <a:ext cx="5451573" cy="4572000"/>
          </a:xfrm>
          <a:noFill/>
        </p:spPr>
        <p:txBody>
          <a:bodyPr vert="horz" lIns="0" tIns="0" rIns="0" bIns="0" rtlCol="0">
            <a:noAutofit/>
          </a:bodyPr>
          <a:lstStyle>
            <a:lvl1pPr>
              <a:defRPr lang="de-DE" sz="2400" noProof="0" dirty="0">
                <a:solidFill>
                  <a:schemeClr val="tx1"/>
                </a:solidFill>
              </a:defRPr>
            </a:lvl1pPr>
            <a:lvl2pPr>
              <a:defRPr lang="de-DE" sz="2400" noProof="0" dirty="0">
                <a:solidFill>
                  <a:schemeClr val="tx1"/>
                </a:solidFill>
              </a:defRPr>
            </a:lvl2pPr>
            <a:lvl3pPr>
              <a:defRPr lang="de-DE" sz="2000" noProof="0" dirty="0">
                <a:solidFill>
                  <a:schemeClr val="tx1"/>
                </a:solidFill>
              </a:defRPr>
            </a:lvl3pPr>
            <a:lvl4pPr>
              <a:defRPr lang="de-DE" sz="2000" noProof="0" dirty="0">
                <a:solidFill>
                  <a:schemeClr val="tx1"/>
                </a:solidFill>
              </a:defRPr>
            </a:lvl4pPr>
            <a:lvl5pPr>
              <a:defRPr lang="de-DE" sz="1800" noProof="0" dirty="0">
                <a:solidFill>
                  <a:schemeClr val="tx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5" name="Titel">
            <a:extLst>
              <a:ext uri="{FF2B5EF4-FFF2-40B4-BE49-F238E27FC236}">
                <a16:creationId xmlns:a16="http://schemas.microsoft.com/office/drawing/2014/main" id="{A9A18589-100A-4E8E-B67D-F2A33FCA6E62}"/>
              </a:ext>
            </a:extLst>
          </p:cNvPr>
          <p:cNvSpPr>
            <a:spLocks noGrp="1"/>
          </p:cNvSpPr>
          <p:nvPr>
            <p:ph type="title" hasCustomPrompt="1"/>
          </p:nvPr>
        </p:nvSpPr>
        <p:spPr bwMode="gray">
          <a:xfrm>
            <a:off x="525463" y="270000"/>
            <a:ext cx="9352463" cy="540000"/>
          </a:xfrm>
          <a:prstGeom prst="rect">
            <a:avLst/>
          </a:prstGeom>
        </p:spPr>
        <p:txBody>
          <a:bodyPr lIns="0" tIns="0" rIns="0" bIns="0" anchor="t"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10" name="Datum">
            <a:extLst>
              <a:ext uri="{FF2B5EF4-FFF2-40B4-BE49-F238E27FC236}">
                <a16:creationId xmlns:a16="http://schemas.microsoft.com/office/drawing/2014/main" id="{C7E3FF76-DF2F-46F1-AE41-B2D65DE97408}"/>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92C8DDD5-F8FF-4C13-B31D-0F1AF0780301}" type="datetime1">
              <a:rPr lang="de-DE" smtClean="0"/>
              <a:t>06.12.2021</a:t>
            </a:fld>
            <a:endParaRPr lang="de-DE"/>
          </a:p>
        </p:txBody>
      </p:sp>
      <p:sp>
        <p:nvSpPr>
          <p:cNvPr id="13" name="Foliennummer">
            <a:extLst>
              <a:ext uri="{FF2B5EF4-FFF2-40B4-BE49-F238E27FC236}">
                <a16:creationId xmlns:a16="http://schemas.microsoft.com/office/drawing/2014/main" id="{DE465AC9-6776-41B7-B1C5-47F40D4FA93A}"/>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sp>
        <p:nvSpPr>
          <p:cNvPr id="19" name="Textfeld_2">
            <a:extLst>
              <a:ext uri="{FF2B5EF4-FFF2-40B4-BE49-F238E27FC236}">
                <a16:creationId xmlns:a16="http://schemas.microsoft.com/office/drawing/2014/main" id="{08471925-5E13-45C3-A1F2-55860A52F515}"/>
              </a:ext>
            </a:extLst>
          </p:cNvPr>
          <p:cNvSpPr>
            <a:spLocks noGrp="1"/>
          </p:cNvSpPr>
          <p:nvPr>
            <p:ph sz="half" idx="34" hasCustomPrompt="1"/>
          </p:nvPr>
        </p:nvSpPr>
        <p:spPr bwMode="gray">
          <a:xfrm>
            <a:off x="6217443" y="1736725"/>
            <a:ext cx="5450400" cy="4572000"/>
          </a:xfrm>
          <a:noFill/>
        </p:spPr>
        <p:txBody>
          <a:bodyPr vert="horz" lIns="0" tIns="0" rIns="0" bIns="0" rtlCol="0">
            <a:noAutofit/>
          </a:bodyPr>
          <a:lstStyle>
            <a:lvl1pPr>
              <a:defRPr lang="de-DE" sz="2400" noProof="0" dirty="0">
                <a:solidFill>
                  <a:schemeClr val="tx1"/>
                </a:solidFill>
              </a:defRPr>
            </a:lvl1pPr>
            <a:lvl2pPr>
              <a:defRPr lang="de-DE" sz="2400" noProof="0" dirty="0">
                <a:solidFill>
                  <a:schemeClr val="tx1"/>
                </a:solidFill>
              </a:defRPr>
            </a:lvl2pPr>
            <a:lvl3pPr>
              <a:defRPr lang="de-DE" sz="2000" noProof="0" dirty="0">
                <a:solidFill>
                  <a:schemeClr val="tx1"/>
                </a:solidFill>
              </a:defRPr>
            </a:lvl3pPr>
            <a:lvl4pPr>
              <a:defRPr lang="de-DE" sz="2000" noProof="0" dirty="0">
                <a:solidFill>
                  <a:schemeClr val="tx1"/>
                </a:solidFill>
              </a:defRPr>
            </a:lvl4pPr>
            <a:lvl5pPr>
              <a:defRPr lang="de-DE" sz="1800" noProof="0" dirty="0">
                <a:solidFill>
                  <a:schemeClr val="tx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pic>
        <p:nvPicPr>
          <p:cNvPr id="14" name="Grafik 13">
            <a:extLst>
              <a:ext uri="{FF2B5EF4-FFF2-40B4-BE49-F238E27FC236}">
                <a16:creationId xmlns:a16="http://schemas.microsoft.com/office/drawing/2014/main" id="{D208447A-90DF-4C64-AC48-F79ECC98B8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390524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el+leer">
    <p:spTree>
      <p:nvGrpSpPr>
        <p:cNvPr id="1" name=""/>
        <p:cNvGrpSpPr/>
        <p:nvPr/>
      </p:nvGrpSpPr>
      <p:grpSpPr>
        <a:xfrm>
          <a:off x="0" y="0"/>
          <a:ext cx="0" cy="0"/>
          <a:chOff x="0" y="0"/>
          <a:chExt cx="0" cy="0"/>
        </a:xfrm>
      </p:grpSpPr>
      <p:sp>
        <p:nvSpPr>
          <p:cNvPr id="15" name="Titel">
            <a:extLst>
              <a:ext uri="{FF2B5EF4-FFF2-40B4-BE49-F238E27FC236}">
                <a16:creationId xmlns:a16="http://schemas.microsoft.com/office/drawing/2014/main" id="{9BDDE166-0BAD-4AB4-BA82-8567E6EFABDA}"/>
              </a:ext>
            </a:extLst>
          </p:cNvPr>
          <p:cNvSpPr>
            <a:spLocks noGrp="1"/>
          </p:cNvSpPr>
          <p:nvPr>
            <p:ph type="title" hasCustomPrompt="1"/>
          </p:nvPr>
        </p:nvSpPr>
        <p:spPr bwMode="gray">
          <a:xfrm>
            <a:off x="525463" y="270000"/>
            <a:ext cx="9362428" cy="540000"/>
          </a:xfrm>
          <a:prstGeom prst="rect">
            <a:avLst/>
          </a:prstGeom>
        </p:spPr>
        <p:txBody>
          <a:bodyPr lIns="0" tIns="0" rIns="0" bIns="0" anchor="t"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8" name="Datum">
            <a:extLst>
              <a:ext uri="{FF2B5EF4-FFF2-40B4-BE49-F238E27FC236}">
                <a16:creationId xmlns:a16="http://schemas.microsoft.com/office/drawing/2014/main" id="{3058A7D9-39A2-4844-B00A-EA197751A0C4}"/>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E583F7F7-1C80-4E6A-9B8C-BBC2D6DBF372}" type="datetime1">
              <a:rPr lang="de-DE" smtClean="0"/>
              <a:t>06.12.2021</a:t>
            </a:fld>
            <a:endParaRPr lang="de-DE"/>
          </a:p>
        </p:txBody>
      </p:sp>
      <p:sp>
        <p:nvSpPr>
          <p:cNvPr id="11" name="Foliennummer">
            <a:extLst>
              <a:ext uri="{FF2B5EF4-FFF2-40B4-BE49-F238E27FC236}">
                <a16:creationId xmlns:a16="http://schemas.microsoft.com/office/drawing/2014/main" id="{C449021B-18D9-4B37-8272-39848773F809}"/>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pic>
        <p:nvPicPr>
          <p:cNvPr id="13" name="Grafik 12">
            <a:extLst>
              <a:ext uri="{FF2B5EF4-FFF2-40B4-BE49-F238E27FC236}">
                <a16:creationId xmlns:a16="http://schemas.microsoft.com/office/drawing/2014/main" id="{2E428C4F-609D-4BEA-919D-0A15E32F50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5339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 Inhalt+Bild">
    <p:spTree>
      <p:nvGrpSpPr>
        <p:cNvPr id="1" name=""/>
        <p:cNvGrpSpPr/>
        <p:nvPr/>
      </p:nvGrpSpPr>
      <p:grpSpPr>
        <a:xfrm>
          <a:off x="0" y="0"/>
          <a:ext cx="0" cy="0"/>
          <a:chOff x="0" y="0"/>
          <a:chExt cx="0" cy="0"/>
        </a:xfrm>
      </p:grpSpPr>
      <p:sp>
        <p:nvSpPr>
          <p:cNvPr id="3" name="Textfeld"/>
          <p:cNvSpPr>
            <a:spLocks noGrp="1"/>
          </p:cNvSpPr>
          <p:nvPr>
            <p:ph sz="half" idx="1" hasCustomPrompt="1"/>
          </p:nvPr>
        </p:nvSpPr>
        <p:spPr bwMode="gray">
          <a:xfrm>
            <a:off x="6107209" y="2651759"/>
            <a:ext cx="5568854" cy="3656965"/>
          </a:xfrm>
        </p:spPr>
        <p:txBody>
          <a:bodyPr lIns="0" tIns="0" rIns="0" bIns="0" spcCol="144000">
            <a:noAutofit/>
          </a:bodyPr>
          <a:lstStyle>
            <a:lvl1pPr marL="0" indent="0">
              <a:spcAft>
                <a:spcPts val="600"/>
              </a:spcAft>
              <a:buNone/>
              <a:defRPr sz="2400">
                <a:solidFill>
                  <a:schemeClr val="tx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a:t>Textmasterformat bearbeiten</a:t>
            </a:r>
          </a:p>
        </p:txBody>
      </p:sp>
      <p:sp>
        <p:nvSpPr>
          <p:cNvPr id="10" name="Bild"/>
          <p:cNvSpPr>
            <a:spLocks noGrp="1" noChangeAspect="1"/>
          </p:cNvSpPr>
          <p:nvPr>
            <p:ph type="pic" sz="quarter" idx="30"/>
          </p:nvPr>
        </p:nvSpPr>
        <p:spPr bwMode="gray">
          <a:xfrm>
            <a:off x="-23461" y="0"/>
            <a:ext cx="5674961" cy="685800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2" name="Balken">
            <a:extLst>
              <a:ext uri="{FF2B5EF4-FFF2-40B4-BE49-F238E27FC236}">
                <a16:creationId xmlns:a16="http://schemas.microsoft.com/office/drawing/2014/main" id="{23FC8876-5162-4E00-9469-856AD685C1CC}"/>
              </a:ext>
            </a:extLst>
          </p:cNvPr>
          <p:cNvSpPr/>
          <p:nvPr userDrawn="1"/>
        </p:nvSpPr>
        <p:spPr bwMode="gray">
          <a:xfrm>
            <a:off x="5646386" y="0"/>
            <a:ext cx="1162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a:extLst>
              <a:ext uri="{FF2B5EF4-FFF2-40B4-BE49-F238E27FC236}">
                <a16:creationId xmlns:a16="http://schemas.microsoft.com/office/drawing/2014/main" id="{57B2DC91-7646-4EDB-8486-B680E0D8298C}"/>
              </a:ext>
            </a:extLst>
          </p:cNvPr>
          <p:cNvSpPr>
            <a:spLocks noGrp="1"/>
          </p:cNvSpPr>
          <p:nvPr>
            <p:ph type="title" hasCustomPrompt="1"/>
          </p:nvPr>
        </p:nvSpPr>
        <p:spPr bwMode="gray">
          <a:xfrm>
            <a:off x="6107209" y="1751163"/>
            <a:ext cx="5568854" cy="540000"/>
          </a:xfrm>
          <a:prstGeom prst="rect">
            <a:avLst/>
          </a:prstGeom>
        </p:spPr>
        <p:txBody>
          <a:bodyPr lIns="0" tIns="0" rIns="0" bIns="0" anchor="b"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21" name="Dekorlinie">
            <a:extLst>
              <a:ext uri="{FF2B5EF4-FFF2-40B4-BE49-F238E27FC236}">
                <a16:creationId xmlns:a16="http://schemas.microsoft.com/office/drawing/2014/main" id="{F147C00C-54B2-4173-89B2-4F1D17139EDB}"/>
              </a:ext>
            </a:extLst>
          </p:cNvPr>
          <p:cNvSpPr>
            <a:spLocks noGrp="1"/>
          </p:cNvSpPr>
          <p:nvPr>
            <p:ph type="body" sz="quarter" idx="33" hasCustomPrompt="1"/>
          </p:nvPr>
        </p:nvSpPr>
        <p:spPr bwMode="gray">
          <a:xfrm>
            <a:off x="1157975" y="6480000"/>
            <a:ext cx="7201" cy="180000"/>
          </a:xfrm>
          <a:solidFill>
            <a:schemeClr val="tx1"/>
          </a:solidFill>
          <a:ln>
            <a:solidFill>
              <a:schemeClr val="accent3"/>
            </a:solidFill>
          </a:ln>
        </p:spPr>
        <p:txBody>
          <a:bodyPr lIns="0" tIns="0" rIns="0" bIns="0"/>
          <a:lstStyle>
            <a:lvl1pPr marL="0" indent="0">
              <a:buNone/>
              <a:defRPr>
                <a:solidFill>
                  <a:schemeClr val="tx2">
                    <a:lumMod val="75000"/>
                  </a:schemeClr>
                </a:solidFill>
              </a:defRPr>
            </a:lvl1pPr>
          </a:lstStyle>
          <a:p>
            <a:pPr lvl="0"/>
            <a:r>
              <a:rPr lang="en-US"/>
              <a:t> </a:t>
            </a:r>
          </a:p>
        </p:txBody>
      </p:sp>
      <p:sp>
        <p:nvSpPr>
          <p:cNvPr id="23" name="Foliennummer">
            <a:extLst>
              <a:ext uri="{FF2B5EF4-FFF2-40B4-BE49-F238E27FC236}">
                <a16:creationId xmlns:a16="http://schemas.microsoft.com/office/drawing/2014/main" id="{9C9A00E8-AF2F-4FC9-8827-39FD0672853C}"/>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bg1"/>
                </a:solidFill>
              </a:defRPr>
            </a:lvl1pPr>
          </a:lstStyle>
          <a:p>
            <a:fld id="{02CEFE82-39F2-4F47-8A0C-D5AB3496FA5C}" type="slidenum">
              <a:rPr lang="de-DE" smtClean="0"/>
              <a:pPr/>
              <a:t>‹Nr.›</a:t>
            </a:fld>
            <a:endParaRPr lang="de-DE"/>
          </a:p>
        </p:txBody>
      </p:sp>
      <p:sp>
        <p:nvSpPr>
          <p:cNvPr id="16" name="Datum">
            <a:extLst>
              <a:ext uri="{FF2B5EF4-FFF2-40B4-BE49-F238E27FC236}">
                <a16:creationId xmlns:a16="http://schemas.microsoft.com/office/drawing/2014/main" id="{5A30CE15-5C95-4465-AE21-F10C7B918A9F}"/>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FFA41BFE-C4B3-4AE9-9B87-6B3AB5F5E258}" type="datetime1">
              <a:rPr lang="de-DE" smtClean="0"/>
              <a:t>06.12.2021</a:t>
            </a:fld>
            <a:endParaRPr lang="de-DE"/>
          </a:p>
        </p:txBody>
      </p:sp>
      <p:pic>
        <p:nvPicPr>
          <p:cNvPr id="11" name="Grafik 10">
            <a:extLst>
              <a:ext uri="{FF2B5EF4-FFF2-40B4-BE49-F238E27FC236}">
                <a16:creationId xmlns:a16="http://schemas.microsoft.com/office/drawing/2014/main" id="{89C84D85-3227-496F-A05E-61ED31CBDB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
        <p:nvSpPr>
          <p:cNvPr id="14" name="Fußzeile">
            <a:extLst>
              <a:ext uri="{FF2B5EF4-FFF2-40B4-BE49-F238E27FC236}">
                <a16:creationId xmlns:a16="http://schemas.microsoft.com/office/drawing/2014/main" id="{2FFE81B3-DE6E-4DE7-BDB6-5007B86631B9}"/>
              </a:ext>
            </a:extLst>
          </p:cNvPr>
          <p:cNvSpPr>
            <a:spLocks noGrp="1"/>
          </p:cNvSpPr>
          <p:nvPr>
            <p:ph type="ftr" sz="quarter" idx="3"/>
          </p:nvPr>
        </p:nvSpPr>
        <p:spPr bwMode="gray">
          <a:xfrm>
            <a:off x="1327994" y="6451719"/>
            <a:ext cx="4114800" cy="180000"/>
          </a:xfrm>
          <a:prstGeom prst="rect">
            <a:avLst/>
          </a:prstGeom>
        </p:spPr>
        <p:txBody>
          <a:bodyPr lIns="0" tIns="0" rIns="0" bIns="0" anchor="ctr" anchorCtr="0"/>
          <a:lstStyle>
            <a:lvl1pPr>
              <a:defRPr lang="de-DE" sz="1050" baseline="0">
                <a:solidFill>
                  <a:schemeClr val="bg1"/>
                </a:solidFill>
              </a:defRPr>
            </a:lvl1pPr>
          </a:lstStyle>
          <a:p>
            <a:pPr>
              <a:lnSpc>
                <a:spcPct val="150000"/>
              </a:lnSpc>
              <a:spcBef>
                <a:spcPts val="1000"/>
              </a:spcBef>
              <a:spcAft>
                <a:spcPts val="600"/>
              </a:spcAft>
              <a:buFont typeface="Arial" panose="020B0604020202020204" pitchFamily="34" charset="0"/>
              <a:buNone/>
            </a:pPr>
            <a:r>
              <a:rPr lang="de-DE"/>
              <a:t>Fußzeile</a:t>
            </a:r>
          </a:p>
        </p:txBody>
      </p:sp>
    </p:spTree>
    <p:extLst>
      <p:ext uri="{BB962C8B-B14F-4D97-AF65-F5344CB8AC3E}">
        <p14:creationId xmlns:p14="http://schemas.microsoft.com/office/powerpoint/2010/main" val="36711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
            <a:extLst>
              <a:ext uri="{FF2B5EF4-FFF2-40B4-BE49-F238E27FC236}">
                <a16:creationId xmlns:a16="http://schemas.microsoft.com/office/drawing/2014/main" id="{197A662A-A789-49CE-8871-503C834A9260}"/>
              </a:ext>
            </a:extLst>
          </p:cNvPr>
          <p:cNvSpPr>
            <a:spLocks noGrp="1"/>
          </p:cNvSpPr>
          <p:nvPr>
            <p:ph type="title"/>
          </p:nvPr>
        </p:nvSpPr>
        <p:spPr bwMode="gray">
          <a:xfrm>
            <a:off x="523877" y="270000"/>
            <a:ext cx="9360066" cy="539992"/>
          </a:xfrm>
          <a:prstGeom prst="rect">
            <a:avLst/>
          </a:prstGeom>
        </p:spPr>
        <p:txBody>
          <a:bodyPr vert="horz" lIns="0" tIns="0" rIns="0" bIns="0" rtlCol="0" anchor="t" anchorCtr="0">
            <a:noAutofit/>
          </a:bodyPr>
          <a:lstStyle/>
          <a:p>
            <a:r>
              <a:rPr lang="de-DE"/>
              <a:t>MASTERTITELFORMAT BEARBEITEN</a:t>
            </a:r>
          </a:p>
        </p:txBody>
      </p:sp>
      <p:sp>
        <p:nvSpPr>
          <p:cNvPr id="3" name="Textfeld">
            <a:extLst>
              <a:ext uri="{FF2B5EF4-FFF2-40B4-BE49-F238E27FC236}">
                <a16:creationId xmlns:a16="http://schemas.microsoft.com/office/drawing/2014/main" id="{B0D83DEC-8FE9-4E57-ADE9-65F63BA3704C}"/>
              </a:ext>
            </a:extLst>
          </p:cNvPr>
          <p:cNvSpPr>
            <a:spLocks noGrp="1"/>
          </p:cNvSpPr>
          <p:nvPr>
            <p:ph type="body" idx="1"/>
          </p:nvPr>
        </p:nvSpPr>
        <p:spPr bwMode="gray">
          <a:xfrm>
            <a:off x="523874" y="1736726"/>
            <a:ext cx="11160000" cy="4572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Datum">
            <a:extLst>
              <a:ext uri="{FF2B5EF4-FFF2-40B4-BE49-F238E27FC236}">
                <a16:creationId xmlns:a16="http://schemas.microsoft.com/office/drawing/2014/main" id="{AB6B8FFA-A981-4565-B86C-A7775066F0C8}"/>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A05D33C4-F885-47B5-BF4F-C90060C4B479}" type="datetime1">
              <a:rPr lang="de-DE" smtClean="0"/>
              <a:t>06.12.2021</a:t>
            </a:fld>
            <a:endParaRPr lang="de-DE"/>
          </a:p>
        </p:txBody>
      </p:sp>
      <p:sp>
        <p:nvSpPr>
          <p:cNvPr id="11" name="Foliennummer">
            <a:extLst>
              <a:ext uri="{FF2B5EF4-FFF2-40B4-BE49-F238E27FC236}">
                <a16:creationId xmlns:a16="http://schemas.microsoft.com/office/drawing/2014/main" id="{58DAAE7E-52B0-4115-AF69-C0A3D94F7A35}"/>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spTree>
    <p:extLst>
      <p:ext uri="{BB962C8B-B14F-4D97-AF65-F5344CB8AC3E}">
        <p14:creationId xmlns:p14="http://schemas.microsoft.com/office/powerpoint/2010/main" val="41243086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59" r:id="rId5"/>
    <p:sldLayoutId id="2147483650" r:id="rId6"/>
    <p:sldLayoutId id="2147483656" r:id="rId7"/>
    <p:sldLayoutId id="2147483654" r:id="rId8"/>
    <p:sldLayoutId id="2147483655" r:id="rId9"/>
    <p:sldLayoutId id="2147483657" r:id="rId10"/>
    <p:sldLayoutId id="2147483658" r:id="rId11"/>
    <p:sldLayoutId id="2147483660" r:id="rId12"/>
    <p:sldLayoutId id="2147483661" r:id="rId13"/>
  </p:sldLayoutIdLst>
  <p:hf hdr="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spcAft>
          <a:spcPts val="600"/>
        </a:spcAft>
        <a:buFont typeface="Tahoma" panose="020B060403050404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600"/>
        </a:spcAft>
        <a:buFont typeface="Tahoma" panose="020B060403050404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840" userDrawn="1">
          <p15:clr>
            <a:srgbClr val="F26B43"/>
          </p15:clr>
        </p15:guide>
        <p15:guide id="3" pos="325" userDrawn="1">
          <p15:clr>
            <a:srgbClr val="F26B43"/>
          </p15:clr>
        </p15:guide>
        <p15:guide id="4" orient="horz" pos="2160" userDrawn="1">
          <p15:clr>
            <a:srgbClr val="F26B43"/>
          </p15:clr>
        </p15:guide>
        <p15:guide id="5" orient="horz" pos="3974" userDrawn="1">
          <p15:clr>
            <a:srgbClr val="F26B43"/>
          </p15:clr>
        </p15:guide>
        <p15:guide id="6" pos="7355" userDrawn="1">
          <p15:clr>
            <a:srgbClr val="F26B43"/>
          </p15:clr>
        </p15:guide>
        <p15:guide id="7" orient="horz" pos="109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15713F5-3E88-4F34-A6DD-BE291D507588}"/>
              </a:ext>
            </a:extLst>
          </p:cNvPr>
          <p:cNvSpPr>
            <a:spLocks noGrp="1"/>
          </p:cNvSpPr>
          <p:nvPr>
            <p:ph type="title"/>
          </p:nvPr>
        </p:nvSpPr>
        <p:spPr>
          <a:xfrm>
            <a:off x="525463" y="270000"/>
            <a:ext cx="9358479" cy="796852"/>
          </a:xfrm>
        </p:spPr>
        <p:txBody>
          <a:bodyPr/>
          <a:lstStyle/>
          <a:p>
            <a:r>
              <a:rPr lang="fr-CH" noProof="0" dirty="0"/>
              <a:t>Informations sur cette présentation</a:t>
            </a:r>
            <a:br>
              <a:rPr lang="fr-CH" noProof="0" dirty="0"/>
            </a:br>
            <a:r>
              <a:rPr lang="fr-CH" sz="2000" i="1" noProof="0" dirty="0"/>
              <a:t>(Garder la diapositive cachée!)</a:t>
            </a:r>
            <a:endParaRPr lang="fr-CH" i="1" noProof="0" dirty="0"/>
          </a:p>
        </p:txBody>
      </p:sp>
      <p:sp>
        <p:nvSpPr>
          <p:cNvPr id="6" name="Inhaltsplatzhalter 5">
            <a:extLst>
              <a:ext uri="{FF2B5EF4-FFF2-40B4-BE49-F238E27FC236}">
                <a16:creationId xmlns:a16="http://schemas.microsoft.com/office/drawing/2014/main" id="{0880011F-C582-49D5-980A-21004368E5F9}"/>
              </a:ext>
            </a:extLst>
          </p:cNvPr>
          <p:cNvSpPr>
            <a:spLocks noGrp="1"/>
          </p:cNvSpPr>
          <p:nvPr>
            <p:ph sz="half" idx="1"/>
          </p:nvPr>
        </p:nvSpPr>
        <p:spPr>
          <a:xfrm>
            <a:off x="475049" y="1216039"/>
            <a:ext cx="11160124" cy="5005907"/>
          </a:xfrm>
        </p:spPr>
        <p:txBody>
          <a:bodyPr/>
          <a:lstStyle/>
          <a:p>
            <a:pPr marL="0" indent="0">
              <a:lnSpc>
                <a:spcPct val="100000"/>
              </a:lnSpc>
              <a:buNone/>
            </a:pPr>
            <a:r>
              <a:rPr lang="fr-CH" sz="2000" noProof="0" dirty="0"/>
              <a:t>Tant l'expiration de la période transitoire pour l'article 21a de la loi sur les forêts et l'article 34 de l’ordonnance sur les forêts que la mise en œuvre de la directive CFST 2134 ont un impact important sur l'exécution des travaux forestiers en agriculture. Surtout dans la formation des apprentis.</a:t>
            </a:r>
          </a:p>
          <a:p>
            <a:pPr marL="0" indent="0">
              <a:lnSpc>
                <a:spcPct val="100000"/>
              </a:lnSpc>
              <a:buNone/>
            </a:pPr>
            <a:r>
              <a:rPr lang="fr-CH" sz="2000" noProof="0" dirty="0"/>
              <a:t>Dans cette présentation, les éléments les plus importants sont présentés. Cette série de diapositives est destinée aux séances d'information, telles que les conférences sur la formation professionnelle. La présentation peut être faite par les personnes responsables elles-mêmes.</a:t>
            </a:r>
          </a:p>
          <a:p>
            <a:pPr marL="0" indent="0">
              <a:lnSpc>
                <a:spcPct val="100000"/>
              </a:lnSpc>
              <a:buNone/>
            </a:pPr>
            <a:r>
              <a:rPr lang="fr-CH" sz="2000" noProof="0" dirty="0"/>
              <a:t>Vous trouverez des informations et des notes supplémentaires dans les notes de chaque diapositive.</a:t>
            </a:r>
            <a:endParaRPr lang="fr-CH" sz="2000" i="1" noProof="0" dirty="0"/>
          </a:p>
        </p:txBody>
      </p:sp>
      <p:graphicFrame>
        <p:nvGraphicFramePr>
          <p:cNvPr id="4" name="Tabelle 7">
            <a:extLst>
              <a:ext uri="{FF2B5EF4-FFF2-40B4-BE49-F238E27FC236}">
                <a16:creationId xmlns:a16="http://schemas.microsoft.com/office/drawing/2014/main" id="{620A4AEC-7427-4F5F-8C72-F7AD6A44BA19}"/>
              </a:ext>
            </a:extLst>
          </p:cNvPr>
          <p:cNvGraphicFramePr>
            <a:graphicFrameLocks noGrp="1"/>
          </p:cNvGraphicFramePr>
          <p:nvPr>
            <p:extLst>
              <p:ext uri="{D42A27DB-BD31-4B8C-83A1-F6EECF244321}">
                <p14:modId xmlns:p14="http://schemas.microsoft.com/office/powerpoint/2010/main" val="3552778291"/>
              </p:ext>
            </p:extLst>
          </p:nvPr>
        </p:nvGraphicFramePr>
        <p:xfrm>
          <a:off x="424498" y="4635119"/>
          <a:ext cx="11261226" cy="1437640"/>
        </p:xfrm>
        <a:graphic>
          <a:graphicData uri="http://schemas.openxmlformats.org/drawingml/2006/table">
            <a:tbl>
              <a:tblPr firstRow="1" bandRow="1">
                <a:tableStyleId>{2D5ABB26-0587-4C30-8999-92F81FD0307C}</a:tableStyleId>
              </a:tblPr>
              <a:tblGrid>
                <a:gridCol w="3989847">
                  <a:extLst>
                    <a:ext uri="{9D8B030D-6E8A-4147-A177-3AD203B41FA5}">
                      <a16:colId xmlns:a16="http://schemas.microsoft.com/office/drawing/2014/main" val="1791830547"/>
                    </a:ext>
                  </a:extLst>
                </a:gridCol>
                <a:gridCol w="830317">
                  <a:extLst>
                    <a:ext uri="{9D8B030D-6E8A-4147-A177-3AD203B41FA5}">
                      <a16:colId xmlns:a16="http://schemas.microsoft.com/office/drawing/2014/main" val="1932906122"/>
                    </a:ext>
                  </a:extLst>
                </a:gridCol>
                <a:gridCol w="6441062">
                  <a:extLst>
                    <a:ext uri="{9D8B030D-6E8A-4147-A177-3AD203B41FA5}">
                      <a16:colId xmlns:a16="http://schemas.microsoft.com/office/drawing/2014/main" val="1252114921"/>
                    </a:ext>
                  </a:extLst>
                </a:gridCol>
              </a:tblGrid>
              <a:tr h="370840">
                <a:tc>
                  <a:txBody>
                    <a:bodyPr/>
                    <a:lstStyle/>
                    <a:p>
                      <a:r>
                        <a:rPr lang="de-CH" sz="1600" b="1" dirty="0"/>
                        <a:t>SPAA</a:t>
                      </a:r>
                    </a:p>
                  </a:txBody>
                  <a:tcPr>
                    <a:lnL>
                      <a:noFill/>
                    </a:lnL>
                    <a:lnR>
                      <a:noFill/>
                    </a:lnR>
                    <a:lnT>
                      <a:noFill/>
                    </a:lnT>
                    <a:lnB>
                      <a:noFill/>
                    </a:lnB>
                    <a:lnTlToBr w="12700" cmpd="sng">
                      <a:noFill/>
                      <a:prstDash val="solid"/>
                    </a:lnTlToBr>
                    <a:lnBlToTr w="12700" cmpd="sng">
                      <a:noFill/>
                      <a:prstDash val="solid"/>
                    </a:lnBlToTr>
                  </a:tcPr>
                </a:tc>
                <a:tc>
                  <a:txBody>
                    <a:bodyPr/>
                    <a:lstStyle/>
                    <a:p>
                      <a:endParaRPr lang="de-CH" sz="1600" b="1"/>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de-CH" sz="1600" b="1" dirty="0"/>
                        <a:t>agriss</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70106641"/>
                  </a:ext>
                </a:extLst>
              </a:tr>
              <a:tr h="370840">
                <a:tc>
                  <a:txBody>
                    <a:bodyPr/>
                    <a:lstStyle/>
                    <a:p>
                      <a:r>
                        <a:rPr lang="de-CH" sz="1600" dirty="0"/>
                        <a:t>Grange Verney 2</a:t>
                      </a:r>
                    </a:p>
                    <a:p>
                      <a:r>
                        <a:rPr lang="de-CH" sz="1600" dirty="0"/>
                        <a:t>1510 Moudon</a:t>
                      </a:r>
                    </a:p>
                    <a:p>
                      <a:r>
                        <a:rPr lang="de-CH" sz="1600" dirty="0"/>
                        <a:t>021 557 99 18</a:t>
                      </a:r>
                    </a:p>
                    <a:p>
                      <a:r>
                        <a:rPr lang="de-CH" sz="1600" dirty="0"/>
                        <a:t>www.bul.ch</a:t>
                      </a:r>
                    </a:p>
                  </a:txBody>
                  <a:tcPr>
                    <a:lnL>
                      <a:noFill/>
                    </a:lnL>
                    <a:lnR>
                      <a:noFill/>
                    </a:lnR>
                    <a:lnT>
                      <a:noFill/>
                    </a:lnT>
                    <a:lnB>
                      <a:noFill/>
                    </a:lnB>
                    <a:lnTlToBr w="12700" cmpd="sng">
                      <a:noFill/>
                      <a:prstDash val="solid"/>
                    </a:lnTlToBr>
                    <a:lnBlToTr w="12700" cmpd="sng">
                      <a:noFill/>
                      <a:prstDash val="solid"/>
                    </a:lnBlToTr>
                  </a:tcPr>
                </a:tc>
                <a:tc>
                  <a:txBody>
                    <a:bodyPr/>
                    <a:lstStyle/>
                    <a:p>
                      <a:endParaRPr lang="de-CH" sz="1600"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de-CH" sz="1600" dirty="0"/>
                        <a:t>Grange Verney 2</a:t>
                      </a:r>
                    </a:p>
                    <a:p>
                      <a:r>
                        <a:rPr lang="de-CH" sz="1600" dirty="0"/>
                        <a:t>1510 Moudon</a:t>
                      </a:r>
                    </a:p>
                    <a:p>
                      <a:r>
                        <a:rPr lang="de-CH" sz="1600" dirty="0"/>
                        <a:t>062 739 50 70</a:t>
                      </a:r>
                    </a:p>
                    <a:p>
                      <a:r>
                        <a:rPr lang="de-CH" sz="1600" dirty="0"/>
                        <a:t>www.agriss.ch</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2501103"/>
                  </a:ext>
                </a:extLst>
              </a:tr>
            </a:tbl>
          </a:graphicData>
        </a:graphic>
      </p:graphicFrame>
      <p:pic>
        <p:nvPicPr>
          <p:cNvPr id="10" name="Grafik 9">
            <a:extLst>
              <a:ext uri="{FF2B5EF4-FFF2-40B4-BE49-F238E27FC236}">
                <a16:creationId xmlns:a16="http://schemas.microsoft.com/office/drawing/2014/main" id="{352E03C5-84A0-4259-96D1-BC760E9B40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306986" y="5119741"/>
            <a:ext cx="1814944" cy="870881"/>
          </a:xfrm>
          <a:prstGeom prst="rect">
            <a:avLst/>
          </a:prstGeom>
        </p:spPr>
      </p:pic>
      <p:pic>
        <p:nvPicPr>
          <p:cNvPr id="3" name="Grafik 2">
            <a:extLst>
              <a:ext uri="{FF2B5EF4-FFF2-40B4-BE49-F238E27FC236}">
                <a16:creationId xmlns:a16="http://schemas.microsoft.com/office/drawing/2014/main" id="{DA1E6788-90EE-4325-A69C-94D7098B3D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164" y="5119741"/>
            <a:ext cx="752908" cy="925511"/>
          </a:xfrm>
          <a:prstGeom prst="rect">
            <a:avLst/>
          </a:prstGeom>
        </p:spPr>
      </p:pic>
      <p:pic>
        <p:nvPicPr>
          <p:cNvPr id="9" name="Grafik 7">
            <a:extLst>
              <a:ext uri="{FF2B5EF4-FFF2-40B4-BE49-F238E27FC236}">
                <a16:creationId xmlns:a16="http://schemas.microsoft.com/office/drawing/2014/main" id="{95B39003-D97E-49A4-8D61-221EE518ED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3252" y="6211694"/>
            <a:ext cx="4440376" cy="425876"/>
          </a:xfrm>
          <a:prstGeom prst="rect">
            <a:avLst/>
          </a:prstGeom>
        </p:spPr>
      </p:pic>
    </p:spTree>
    <p:extLst>
      <p:ext uri="{BB962C8B-B14F-4D97-AF65-F5344CB8AC3E}">
        <p14:creationId xmlns:p14="http://schemas.microsoft.com/office/powerpoint/2010/main" val="18773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abgerundete Ecken 11">
            <a:extLst>
              <a:ext uri="{FF2B5EF4-FFF2-40B4-BE49-F238E27FC236}">
                <a16:creationId xmlns:a16="http://schemas.microsoft.com/office/drawing/2014/main" id="{9799E65C-8AAC-41DE-BD03-7404E2F46128}"/>
              </a:ext>
            </a:extLst>
          </p:cNvPr>
          <p:cNvSpPr/>
          <p:nvPr/>
        </p:nvSpPr>
        <p:spPr>
          <a:xfrm>
            <a:off x="525365" y="1736725"/>
            <a:ext cx="7721131" cy="9306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a:extLst>
              <a:ext uri="{FF2B5EF4-FFF2-40B4-BE49-F238E27FC236}">
                <a16:creationId xmlns:a16="http://schemas.microsoft.com/office/drawing/2014/main" id="{F4EE1EC2-3E9E-48F0-B46D-1E74D28D9D5B}"/>
              </a:ext>
            </a:extLst>
          </p:cNvPr>
          <p:cNvSpPr>
            <a:spLocks noGrp="1"/>
          </p:cNvSpPr>
          <p:nvPr>
            <p:ph sz="half" idx="1"/>
          </p:nvPr>
        </p:nvSpPr>
        <p:spPr>
          <a:xfrm>
            <a:off x="525365" y="1736725"/>
            <a:ext cx="7861890" cy="4572000"/>
          </a:xfrm>
        </p:spPr>
        <p:txBody>
          <a:bodyPr/>
          <a:lstStyle/>
          <a:p>
            <a:pPr>
              <a:lnSpc>
                <a:spcPct val="120000"/>
              </a:lnSpc>
            </a:pPr>
            <a:r>
              <a:rPr lang="de-CH" dirty="0" err="1"/>
              <a:t>Apprentis</a:t>
            </a:r>
            <a:r>
              <a:rPr lang="de-CH" dirty="0"/>
              <a:t> et </a:t>
            </a:r>
            <a:r>
              <a:rPr lang="de-CH" dirty="0" err="1"/>
              <a:t>employés</a:t>
            </a:r>
            <a:r>
              <a:rPr lang="de-CH" dirty="0"/>
              <a:t> </a:t>
            </a:r>
            <a:r>
              <a:rPr lang="de-CH" dirty="0" err="1"/>
              <a:t>doivent</a:t>
            </a:r>
            <a:r>
              <a:rPr lang="de-CH" dirty="0"/>
              <a:t> </a:t>
            </a:r>
            <a:r>
              <a:rPr lang="de-CH" dirty="0" err="1"/>
              <a:t>suivre</a:t>
            </a:r>
            <a:r>
              <a:rPr lang="de-CH" dirty="0"/>
              <a:t> </a:t>
            </a:r>
            <a:r>
              <a:rPr lang="de-CH" dirty="0" err="1"/>
              <a:t>une</a:t>
            </a:r>
            <a:r>
              <a:rPr lang="de-CH" dirty="0"/>
              <a:t> </a:t>
            </a:r>
            <a:r>
              <a:rPr lang="de-CH" dirty="0" err="1"/>
              <a:t>formation</a:t>
            </a:r>
            <a:r>
              <a:rPr lang="de-CH" dirty="0"/>
              <a:t> </a:t>
            </a:r>
            <a:r>
              <a:rPr lang="de-CH" dirty="0" err="1"/>
              <a:t>sur</a:t>
            </a:r>
            <a:r>
              <a:rPr lang="de-CH" dirty="0"/>
              <a:t> </a:t>
            </a:r>
            <a:r>
              <a:rPr lang="de-CH" dirty="0" err="1"/>
              <a:t>les</a:t>
            </a:r>
            <a:r>
              <a:rPr lang="de-CH" dirty="0"/>
              <a:t> </a:t>
            </a:r>
            <a:r>
              <a:rPr lang="de-CH" dirty="0" err="1"/>
              <a:t>travaux</a:t>
            </a:r>
            <a:r>
              <a:rPr lang="de-CH" dirty="0"/>
              <a:t> </a:t>
            </a:r>
            <a:r>
              <a:rPr lang="de-CH" dirty="0" err="1"/>
              <a:t>forestiers</a:t>
            </a:r>
            <a:r>
              <a:rPr lang="de-CH" dirty="0"/>
              <a:t> </a:t>
            </a:r>
            <a:r>
              <a:rPr lang="de-CH" dirty="0" err="1"/>
              <a:t>d’au</a:t>
            </a:r>
            <a:r>
              <a:rPr lang="de-CH" dirty="0"/>
              <a:t> </a:t>
            </a:r>
            <a:r>
              <a:rPr lang="de-CH" dirty="0" err="1"/>
              <a:t>moins</a:t>
            </a:r>
            <a:r>
              <a:rPr lang="de-CH" dirty="0"/>
              <a:t> 10 </a:t>
            </a:r>
            <a:r>
              <a:rPr lang="de-CH" dirty="0" err="1"/>
              <a:t>jours</a:t>
            </a:r>
            <a:r>
              <a:rPr lang="de-CH" dirty="0"/>
              <a:t> de cours</a:t>
            </a:r>
            <a:r>
              <a:rPr lang="de-CH" baseline="30000" dirty="0"/>
              <a:t>1)</a:t>
            </a:r>
            <a:endParaRPr lang="de-CH" baseline="30000" dirty="0">
              <a:highlight>
                <a:srgbClr val="FFFF00"/>
              </a:highlight>
            </a:endParaRPr>
          </a:p>
          <a:p>
            <a:pPr marL="0" indent="0">
              <a:buNone/>
            </a:pPr>
            <a:endParaRPr lang="de-CH" sz="1800" i="1" baseline="30000" dirty="0"/>
          </a:p>
          <a:p>
            <a:pPr marL="0" indent="0">
              <a:buNone/>
            </a:pPr>
            <a:r>
              <a:rPr lang="de-CH" sz="1800" i="1" baseline="30000" dirty="0"/>
              <a:t>1) </a:t>
            </a:r>
            <a:r>
              <a:rPr lang="de-CH" sz="1800" i="1" dirty="0"/>
              <a:t>En </a:t>
            </a:r>
            <a:r>
              <a:rPr lang="de-CH" sz="1800" i="1" dirty="0" err="1"/>
              <a:t>tant</a:t>
            </a:r>
            <a:r>
              <a:rPr lang="de-CH" sz="1800" i="1" dirty="0"/>
              <a:t> </a:t>
            </a:r>
            <a:r>
              <a:rPr lang="de-CH" sz="1800" i="1" dirty="0" err="1"/>
              <a:t>qu’organe</a:t>
            </a:r>
            <a:r>
              <a:rPr lang="de-CH" sz="1800" i="1" dirty="0"/>
              <a:t> de </a:t>
            </a:r>
            <a:r>
              <a:rPr lang="de-CH" sz="1800" i="1" dirty="0" err="1"/>
              <a:t>contrôle</a:t>
            </a:r>
            <a:r>
              <a:rPr lang="de-CH" sz="1800" i="1" dirty="0"/>
              <a:t>, agriss </a:t>
            </a:r>
            <a:r>
              <a:rPr lang="de-CH" sz="1800" i="1" dirty="0" err="1"/>
              <a:t>vérifiera</a:t>
            </a:r>
            <a:r>
              <a:rPr lang="de-CH" sz="1800" i="1" dirty="0"/>
              <a:t> </a:t>
            </a:r>
            <a:r>
              <a:rPr lang="de-CH" sz="1800" i="1" dirty="0" err="1"/>
              <a:t>dès</a:t>
            </a:r>
            <a:r>
              <a:rPr lang="de-CH" sz="1800" i="1" dirty="0"/>
              <a:t> le 1er </a:t>
            </a:r>
            <a:r>
              <a:rPr lang="de-CH" sz="1800" i="1" dirty="0" err="1"/>
              <a:t>janvier</a:t>
            </a:r>
            <a:r>
              <a:rPr lang="de-CH" sz="1800" i="1" dirty="0"/>
              <a:t> 2022 </a:t>
            </a:r>
            <a:r>
              <a:rPr lang="de-CH" sz="1800" i="1" dirty="0" err="1"/>
              <a:t>que</a:t>
            </a:r>
            <a:r>
              <a:rPr lang="de-CH" sz="1800" i="1" dirty="0"/>
              <a:t> </a:t>
            </a:r>
            <a:r>
              <a:rPr lang="de-CH" sz="1800" i="1" dirty="0" err="1"/>
              <a:t>cette</a:t>
            </a:r>
            <a:r>
              <a:rPr lang="de-CH" sz="1800" i="1" dirty="0"/>
              <a:t> </a:t>
            </a:r>
            <a:r>
              <a:rPr lang="de-CH" sz="1800" i="1" dirty="0" err="1"/>
              <a:t>prescription</a:t>
            </a:r>
            <a:r>
              <a:rPr lang="de-CH" sz="1800" i="1" dirty="0"/>
              <a:t> </a:t>
            </a:r>
            <a:r>
              <a:rPr lang="de-CH" sz="1800" i="1" dirty="0" err="1"/>
              <a:t>est</a:t>
            </a:r>
            <a:r>
              <a:rPr lang="de-CH" sz="1800" i="1" dirty="0"/>
              <a:t> </a:t>
            </a:r>
            <a:r>
              <a:rPr lang="de-CH" sz="1800" i="1" dirty="0" err="1"/>
              <a:t>respectée</a:t>
            </a:r>
            <a:r>
              <a:rPr lang="de-CH" sz="1800" i="1" dirty="0"/>
              <a:t>.</a:t>
            </a:r>
          </a:p>
        </p:txBody>
      </p:sp>
      <p:sp>
        <p:nvSpPr>
          <p:cNvPr id="3" name="Titel 2">
            <a:extLst>
              <a:ext uri="{FF2B5EF4-FFF2-40B4-BE49-F238E27FC236}">
                <a16:creationId xmlns:a16="http://schemas.microsoft.com/office/drawing/2014/main" id="{8CB7141D-9928-4E79-9D8B-C92829B06FB3}"/>
              </a:ext>
            </a:extLst>
          </p:cNvPr>
          <p:cNvSpPr>
            <a:spLocks noGrp="1"/>
          </p:cNvSpPr>
          <p:nvPr>
            <p:ph type="title"/>
          </p:nvPr>
        </p:nvSpPr>
        <p:spPr/>
        <p:txBody>
          <a:bodyPr/>
          <a:lstStyle/>
          <a:p>
            <a:r>
              <a:rPr lang="de-DE" dirty="0" err="1"/>
              <a:t>Conclusion</a:t>
            </a:r>
            <a:br>
              <a:rPr lang="de-DE" dirty="0"/>
            </a:br>
            <a:r>
              <a:rPr lang="de-DE" dirty="0" err="1"/>
              <a:t>Apprentis</a:t>
            </a:r>
            <a:r>
              <a:rPr lang="de-DE" dirty="0"/>
              <a:t> et </a:t>
            </a:r>
            <a:r>
              <a:rPr lang="de-DE" dirty="0" err="1"/>
              <a:t>employés</a:t>
            </a:r>
            <a:r>
              <a:rPr lang="de-DE" dirty="0"/>
              <a:t> </a:t>
            </a:r>
            <a:r>
              <a:rPr lang="de-DE" dirty="0" err="1"/>
              <a:t>dans</a:t>
            </a:r>
            <a:r>
              <a:rPr lang="de-DE" dirty="0"/>
              <a:t> </a:t>
            </a:r>
            <a:r>
              <a:rPr lang="de-DE" dirty="0" err="1"/>
              <a:t>l‘agriculture</a:t>
            </a:r>
            <a:endParaRPr lang="de-CH" dirty="0"/>
          </a:p>
        </p:txBody>
      </p:sp>
      <p:sp>
        <p:nvSpPr>
          <p:cNvPr id="4" name="Datumsplatzhalter 3">
            <a:extLst>
              <a:ext uri="{FF2B5EF4-FFF2-40B4-BE49-F238E27FC236}">
                <a16:creationId xmlns:a16="http://schemas.microsoft.com/office/drawing/2014/main" id="{0A1AC282-0EB7-47A0-A4AF-2F68AC81F25C}"/>
              </a:ext>
            </a:extLst>
          </p:cNvPr>
          <p:cNvSpPr>
            <a:spLocks noGrp="1"/>
          </p:cNvSpPr>
          <p:nvPr>
            <p:ph type="dt" sz="half" idx="2"/>
          </p:nvPr>
        </p:nvSpPr>
        <p:spPr/>
        <p:txBody>
          <a:bodyPr/>
          <a:lstStyle/>
          <a:p>
            <a:fld id="{92C8DDD5-F8FF-4C13-B31D-0F1AF0780301}" type="datetime1">
              <a:rPr lang="de-DE" smtClean="0"/>
              <a:t>06.12.2021</a:t>
            </a:fld>
            <a:endParaRPr lang="de-DE"/>
          </a:p>
        </p:txBody>
      </p:sp>
      <p:sp>
        <p:nvSpPr>
          <p:cNvPr id="6" name="Foliennummernplatzhalter 5">
            <a:extLst>
              <a:ext uri="{FF2B5EF4-FFF2-40B4-BE49-F238E27FC236}">
                <a16:creationId xmlns:a16="http://schemas.microsoft.com/office/drawing/2014/main" id="{E76C811E-45E6-48DC-9295-9DAF5C0D4BC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10</a:t>
            </a:fld>
            <a:endParaRPr lang="de-DE"/>
          </a:p>
        </p:txBody>
      </p:sp>
      <p:sp>
        <p:nvSpPr>
          <p:cNvPr id="11" name="Textfeld 10">
            <a:extLst>
              <a:ext uri="{FF2B5EF4-FFF2-40B4-BE49-F238E27FC236}">
                <a16:creationId xmlns:a16="http://schemas.microsoft.com/office/drawing/2014/main" id="{FE9CD4AB-F94F-488E-898E-6A768AFD6C67}"/>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pic>
        <p:nvPicPr>
          <p:cNvPr id="8" name="Inhaltsplatzhalter 7">
            <a:extLst>
              <a:ext uri="{FF2B5EF4-FFF2-40B4-BE49-F238E27FC236}">
                <a16:creationId xmlns:a16="http://schemas.microsoft.com/office/drawing/2014/main" id="{4B950EB7-01ED-41D3-8ACA-7BF267DA7CE3}"/>
              </a:ext>
            </a:extLst>
          </p:cNvPr>
          <p:cNvPicPr>
            <a:picLocks noGrp="1" noChangeAspect="1"/>
          </p:cNvPicPr>
          <p:nvPr>
            <p:ph sz="half" idx="34"/>
          </p:nvPr>
        </p:nvPicPr>
        <p:blipFill rotWithShape="1">
          <a:blip r:embed="rId3" cstate="screen">
            <a:extLst>
              <a:ext uri="{28A0092B-C50C-407E-A947-70E740481C1C}">
                <a14:useLocalDpi xmlns:a14="http://schemas.microsoft.com/office/drawing/2010/main"/>
              </a:ext>
            </a:extLst>
          </a:blip>
          <a:srcRect/>
          <a:stretch/>
        </p:blipFill>
        <p:spPr>
          <a:xfrm>
            <a:off x="9032617" y="1736725"/>
            <a:ext cx="2634018" cy="4572000"/>
          </a:xfrm>
          <a:prstGeom prst="rect">
            <a:avLst/>
          </a:prstGeom>
        </p:spPr>
      </p:pic>
    </p:spTree>
    <p:extLst>
      <p:ext uri="{BB962C8B-B14F-4D97-AF65-F5344CB8AC3E}">
        <p14:creationId xmlns:p14="http://schemas.microsoft.com/office/powerpoint/2010/main" val="144143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4EE1EC2-3E9E-48F0-B46D-1E74D28D9D5B}"/>
              </a:ext>
            </a:extLst>
          </p:cNvPr>
          <p:cNvSpPr>
            <a:spLocks noGrp="1"/>
          </p:cNvSpPr>
          <p:nvPr>
            <p:ph sz="half" idx="1"/>
          </p:nvPr>
        </p:nvSpPr>
        <p:spPr>
          <a:xfrm>
            <a:off x="525365" y="1736725"/>
            <a:ext cx="7801339" cy="4572000"/>
          </a:xfrm>
        </p:spPr>
        <p:txBody>
          <a:bodyPr/>
          <a:lstStyle/>
          <a:p>
            <a:pPr>
              <a:lnSpc>
                <a:spcPct val="120000"/>
              </a:lnSpc>
            </a:pPr>
            <a:r>
              <a:rPr lang="de-CH" dirty="0"/>
              <a:t>Après </a:t>
            </a:r>
            <a:r>
              <a:rPr lang="de-CH" dirty="0" err="1"/>
              <a:t>avoir</a:t>
            </a:r>
            <a:r>
              <a:rPr lang="de-CH" dirty="0"/>
              <a:t> </a:t>
            </a:r>
            <a:r>
              <a:rPr lang="de-CH" dirty="0" err="1"/>
              <a:t>suivi</a:t>
            </a:r>
            <a:r>
              <a:rPr lang="de-CH" dirty="0"/>
              <a:t> </a:t>
            </a:r>
            <a:r>
              <a:rPr lang="de-CH" dirty="0" err="1"/>
              <a:t>avec</a:t>
            </a:r>
            <a:r>
              <a:rPr lang="de-CH" dirty="0"/>
              <a:t> </a:t>
            </a:r>
            <a:r>
              <a:rPr lang="de-CH" dirty="0" err="1"/>
              <a:t>succès</a:t>
            </a:r>
            <a:r>
              <a:rPr lang="de-CH" dirty="0"/>
              <a:t> le </a:t>
            </a:r>
            <a:r>
              <a:rPr lang="de-CH" dirty="0" err="1"/>
              <a:t>cours</a:t>
            </a:r>
            <a:r>
              <a:rPr lang="de-CH" dirty="0"/>
              <a:t> de </a:t>
            </a:r>
            <a:r>
              <a:rPr lang="de-CH" dirty="0" err="1"/>
              <a:t>base</a:t>
            </a:r>
            <a:r>
              <a:rPr lang="de-CH" dirty="0"/>
              <a:t>, </a:t>
            </a:r>
            <a:r>
              <a:rPr lang="de-CH" dirty="0" err="1"/>
              <a:t>les</a:t>
            </a:r>
            <a:r>
              <a:rPr lang="de-CH" dirty="0"/>
              <a:t> </a:t>
            </a:r>
            <a:r>
              <a:rPr lang="de-CH" dirty="0" err="1"/>
              <a:t>apprenti.e.s</a:t>
            </a:r>
            <a:r>
              <a:rPr lang="de-CH" dirty="0"/>
              <a:t> </a:t>
            </a:r>
            <a:r>
              <a:rPr lang="de-CH" dirty="0" err="1"/>
              <a:t>peuvent</a:t>
            </a:r>
            <a:r>
              <a:rPr lang="de-CH" dirty="0"/>
              <a:t> </a:t>
            </a:r>
            <a:r>
              <a:rPr lang="de-CH" dirty="0" err="1"/>
              <a:t>acquérir</a:t>
            </a:r>
            <a:r>
              <a:rPr lang="de-CH" dirty="0"/>
              <a:t> </a:t>
            </a:r>
            <a:r>
              <a:rPr lang="de-CH" dirty="0" err="1"/>
              <a:t>l’expérience</a:t>
            </a:r>
            <a:r>
              <a:rPr lang="de-CH" dirty="0"/>
              <a:t> </a:t>
            </a:r>
            <a:r>
              <a:rPr lang="de-CH" dirty="0" err="1"/>
              <a:t>pratique</a:t>
            </a:r>
            <a:r>
              <a:rPr lang="de-CH" dirty="0"/>
              <a:t> :</a:t>
            </a:r>
          </a:p>
          <a:p>
            <a:pPr lvl="1">
              <a:lnSpc>
                <a:spcPct val="120000"/>
              </a:lnSpc>
            </a:pPr>
            <a:r>
              <a:rPr lang="de-CH" dirty="0" err="1"/>
              <a:t>Seulement</a:t>
            </a:r>
            <a:r>
              <a:rPr lang="de-CH" dirty="0"/>
              <a:t> </a:t>
            </a:r>
            <a:r>
              <a:rPr lang="de-CH" dirty="0" err="1"/>
              <a:t>sur</a:t>
            </a:r>
            <a:r>
              <a:rPr lang="de-CH" dirty="0"/>
              <a:t> </a:t>
            </a:r>
            <a:r>
              <a:rPr lang="de-CH" dirty="0" err="1"/>
              <a:t>les</a:t>
            </a:r>
            <a:r>
              <a:rPr lang="de-CH" dirty="0"/>
              <a:t> </a:t>
            </a:r>
            <a:r>
              <a:rPr lang="de-CH" dirty="0" err="1"/>
              <a:t>acquis</a:t>
            </a:r>
            <a:r>
              <a:rPr lang="de-CH" dirty="0"/>
              <a:t> du </a:t>
            </a:r>
            <a:r>
              <a:rPr lang="de-CH" dirty="0" err="1"/>
              <a:t>cours</a:t>
            </a:r>
            <a:r>
              <a:rPr lang="de-CH" dirty="0"/>
              <a:t> de </a:t>
            </a:r>
            <a:r>
              <a:rPr lang="de-CH" dirty="0" err="1"/>
              <a:t>base</a:t>
            </a:r>
            <a:endParaRPr lang="de-CH" dirty="0"/>
          </a:p>
          <a:p>
            <a:pPr lvl="1">
              <a:lnSpc>
                <a:spcPct val="120000"/>
              </a:lnSpc>
            </a:pPr>
            <a:r>
              <a:rPr lang="de-CH" dirty="0"/>
              <a:t>Surveillance et </a:t>
            </a:r>
            <a:r>
              <a:rPr lang="de-CH" dirty="0" err="1"/>
              <a:t>instruction</a:t>
            </a:r>
            <a:r>
              <a:rPr lang="de-CH" dirty="0"/>
              <a:t> par </a:t>
            </a:r>
            <a:r>
              <a:rPr lang="de-CH" dirty="0" err="1"/>
              <a:t>un</a:t>
            </a:r>
            <a:r>
              <a:rPr lang="de-CH" dirty="0"/>
              <a:t> </a:t>
            </a:r>
            <a:r>
              <a:rPr lang="de-CH" dirty="0" err="1"/>
              <a:t>forestier-bûcheron</a:t>
            </a:r>
            <a:r>
              <a:rPr lang="de-CH" dirty="0"/>
              <a:t> </a:t>
            </a:r>
            <a:r>
              <a:rPr lang="de-CH" dirty="0" err="1"/>
              <a:t>ou</a:t>
            </a:r>
            <a:r>
              <a:rPr lang="de-CH" dirty="0"/>
              <a:t> </a:t>
            </a:r>
            <a:r>
              <a:rPr lang="de-CH" dirty="0" err="1"/>
              <a:t>un</a:t>
            </a:r>
            <a:r>
              <a:rPr lang="de-CH" dirty="0"/>
              <a:t> </a:t>
            </a:r>
            <a:r>
              <a:rPr lang="de-CH" dirty="0" err="1"/>
              <a:t>formateur</a:t>
            </a:r>
            <a:r>
              <a:rPr lang="de-CH" dirty="0"/>
              <a:t> </a:t>
            </a:r>
            <a:r>
              <a:rPr lang="de-CH" dirty="0" err="1"/>
              <a:t>agricole</a:t>
            </a:r>
            <a:r>
              <a:rPr lang="de-CH" dirty="0"/>
              <a:t> </a:t>
            </a:r>
            <a:r>
              <a:rPr lang="de-CH" dirty="0" err="1"/>
              <a:t>ayant</a:t>
            </a:r>
            <a:r>
              <a:rPr lang="de-CH" dirty="0"/>
              <a:t> </a:t>
            </a:r>
            <a:r>
              <a:rPr lang="de-CH" dirty="0" err="1"/>
              <a:t>suivi</a:t>
            </a:r>
            <a:r>
              <a:rPr lang="de-CH" dirty="0"/>
              <a:t> </a:t>
            </a:r>
            <a:r>
              <a:rPr lang="de-CH" dirty="0" err="1"/>
              <a:t>les</a:t>
            </a:r>
            <a:r>
              <a:rPr lang="de-CH" dirty="0"/>
              <a:t> 10 </a:t>
            </a:r>
            <a:r>
              <a:rPr lang="de-CH" dirty="0" err="1"/>
              <a:t>jours</a:t>
            </a:r>
            <a:r>
              <a:rPr lang="de-CH" dirty="0"/>
              <a:t> de </a:t>
            </a:r>
            <a:r>
              <a:rPr lang="de-CH" dirty="0" err="1"/>
              <a:t>cours</a:t>
            </a:r>
            <a:r>
              <a:rPr lang="de-CH" dirty="0"/>
              <a:t> </a:t>
            </a:r>
            <a:r>
              <a:rPr lang="de-CH" dirty="0" err="1"/>
              <a:t>selon</a:t>
            </a:r>
            <a:r>
              <a:rPr lang="de-CH" dirty="0"/>
              <a:t> </a:t>
            </a:r>
            <a:r>
              <a:rPr lang="de-CH" dirty="0" err="1"/>
              <a:t>Lfor</a:t>
            </a:r>
            <a:r>
              <a:rPr lang="de-CH" dirty="0"/>
              <a:t> et </a:t>
            </a:r>
            <a:r>
              <a:rPr lang="de-CH" dirty="0" err="1"/>
              <a:t>disposant</a:t>
            </a:r>
            <a:r>
              <a:rPr lang="de-CH" dirty="0"/>
              <a:t> de </a:t>
            </a:r>
            <a:r>
              <a:rPr lang="de-CH" dirty="0" err="1"/>
              <a:t>plusieurs</a:t>
            </a:r>
            <a:r>
              <a:rPr lang="de-CH" dirty="0"/>
              <a:t> </a:t>
            </a:r>
            <a:r>
              <a:rPr lang="de-CH" dirty="0" err="1"/>
              <a:t>années</a:t>
            </a:r>
            <a:r>
              <a:rPr lang="de-CH" dirty="0"/>
              <a:t> </a:t>
            </a:r>
            <a:r>
              <a:rPr lang="de-CH" dirty="0" err="1"/>
              <a:t>d’expérience</a:t>
            </a:r>
            <a:r>
              <a:rPr lang="de-CH" dirty="0"/>
              <a:t> </a:t>
            </a:r>
            <a:r>
              <a:rPr lang="de-CH" dirty="0" err="1"/>
              <a:t>dans</a:t>
            </a:r>
            <a:r>
              <a:rPr lang="de-CH" dirty="0"/>
              <a:t> </a:t>
            </a:r>
            <a:r>
              <a:rPr lang="de-CH" dirty="0" err="1"/>
              <a:t>les</a:t>
            </a:r>
            <a:r>
              <a:rPr lang="de-CH" dirty="0"/>
              <a:t> </a:t>
            </a:r>
            <a:r>
              <a:rPr lang="de-CH" dirty="0" err="1"/>
              <a:t>travaux</a:t>
            </a:r>
            <a:r>
              <a:rPr lang="de-CH" dirty="0"/>
              <a:t> </a:t>
            </a:r>
            <a:r>
              <a:rPr lang="de-CH" dirty="0" err="1"/>
              <a:t>forestiers</a:t>
            </a:r>
            <a:endParaRPr lang="de-CH" dirty="0"/>
          </a:p>
          <a:p>
            <a:pPr>
              <a:lnSpc>
                <a:spcPct val="120000"/>
              </a:lnSpc>
            </a:pPr>
            <a:r>
              <a:rPr lang="de-CH" dirty="0"/>
              <a:t>Le </a:t>
            </a:r>
            <a:r>
              <a:rPr lang="de-CH" dirty="0" err="1"/>
              <a:t>cours</a:t>
            </a:r>
            <a:r>
              <a:rPr lang="de-CH" dirty="0"/>
              <a:t> de </a:t>
            </a:r>
            <a:r>
              <a:rPr lang="de-CH" dirty="0" err="1"/>
              <a:t>perfectionnement</a:t>
            </a:r>
            <a:r>
              <a:rPr lang="de-CH" dirty="0"/>
              <a:t> </a:t>
            </a:r>
            <a:r>
              <a:rPr lang="de-CH" dirty="0" err="1"/>
              <a:t>devrait</a:t>
            </a:r>
            <a:r>
              <a:rPr lang="de-CH" dirty="0"/>
              <a:t> </a:t>
            </a:r>
            <a:r>
              <a:rPr lang="de-CH" dirty="0" err="1"/>
              <a:t>être</a:t>
            </a:r>
            <a:r>
              <a:rPr lang="de-CH" dirty="0"/>
              <a:t> </a:t>
            </a:r>
            <a:r>
              <a:rPr lang="de-CH" dirty="0" err="1"/>
              <a:t>suivi</a:t>
            </a:r>
            <a:r>
              <a:rPr lang="de-CH" dirty="0"/>
              <a:t> </a:t>
            </a:r>
            <a:r>
              <a:rPr lang="de-CH" dirty="0" err="1"/>
              <a:t>dans</a:t>
            </a:r>
            <a:r>
              <a:rPr lang="de-CH" dirty="0"/>
              <a:t> </a:t>
            </a:r>
            <a:r>
              <a:rPr lang="de-CH" dirty="0" err="1"/>
              <a:t>l’intervalle</a:t>
            </a:r>
            <a:r>
              <a:rPr lang="de-CH" dirty="0"/>
              <a:t> de 2 ans; en 3ème </a:t>
            </a:r>
            <a:r>
              <a:rPr lang="de-CH" dirty="0" err="1"/>
              <a:t>année</a:t>
            </a:r>
            <a:r>
              <a:rPr lang="de-CH" dirty="0"/>
              <a:t> </a:t>
            </a:r>
            <a:r>
              <a:rPr lang="de-CH" dirty="0" err="1"/>
              <a:t>pour</a:t>
            </a:r>
            <a:r>
              <a:rPr lang="de-CH" dirty="0"/>
              <a:t> </a:t>
            </a:r>
            <a:r>
              <a:rPr lang="de-CH" dirty="0" err="1"/>
              <a:t>les</a:t>
            </a:r>
            <a:r>
              <a:rPr lang="de-CH" dirty="0"/>
              <a:t> </a:t>
            </a:r>
            <a:r>
              <a:rPr lang="de-CH" dirty="0" err="1"/>
              <a:t>apprentis</a:t>
            </a:r>
            <a:r>
              <a:rPr lang="de-CH" dirty="0"/>
              <a:t>.</a:t>
            </a:r>
          </a:p>
        </p:txBody>
      </p:sp>
      <p:sp>
        <p:nvSpPr>
          <p:cNvPr id="3" name="Titel 2">
            <a:extLst>
              <a:ext uri="{FF2B5EF4-FFF2-40B4-BE49-F238E27FC236}">
                <a16:creationId xmlns:a16="http://schemas.microsoft.com/office/drawing/2014/main" id="{8CB7141D-9928-4E79-9D8B-C92829B06FB3}"/>
              </a:ext>
            </a:extLst>
          </p:cNvPr>
          <p:cNvSpPr>
            <a:spLocks noGrp="1"/>
          </p:cNvSpPr>
          <p:nvPr>
            <p:ph type="title"/>
          </p:nvPr>
        </p:nvSpPr>
        <p:spPr/>
        <p:txBody>
          <a:bodyPr/>
          <a:lstStyle/>
          <a:p>
            <a:r>
              <a:rPr lang="de-DE" dirty="0" err="1"/>
              <a:t>Expérience</a:t>
            </a:r>
            <a:r>
              <a:rPr lang="de-DE" dirty="0"/>
              <a:t> </a:t>
            </a:r>
            <a:r>
              <a:rPr lang="de-DE" dirty="0" err="1"/>
              <a:t>pratique</a:t>
            </a:r>
            <a:br>
              <a:rPr lang="de-DE" dirty="0"/>
            </a:br>
            <a:r>
              <a:rPr lang="de-DE" dirty="0" err="1"/>
              <a:t>Apprenti.e.s</a:t>
            </a:r>
            <a:r>
              <a:rPr lang="de-DE" dirty="0"/>
              <a:t> </a:t>
            </a:r>
            <a:r>
              <a:rPr lang="de-DE" dirty="0" err="1"/>
              <a:t>agricoles</a:t>
            </a:r>
            <a:endParaRPr lang="de-CH" dirty="0"/>
          </a:p>
        </p:txBody>
      </p:sp>
      <p:sp>
        <p:nvSpPr>
          <p:cNvPr id="4" name="Datumsplatzhalter 3">
            <a:extLst>
              <a:ext uri="{FF2B5EF4-FFF2-40B4-BE49-F238E27FC236}">
                <a16:creationId xmlns:a16="http://schemas.microsoft.com/office/drawing/2014/main" id="{0A1AC282-0EB7-47A0-A4AF-2F68AC81F25C}"/>
              </a:ext>
            </a:extLst>
          </p:cNvPr>
          <p:cNvSpPr>
            <a:spLocks noGrp="1"/>
          </p:cNvSpPr>
          <p:nvPr>
            <p:ph type="dt" sz="half" idx="2"/>
          </p:nvPr>
        </p:nvSpPr>
        <p:spPr/>
        <p:txBody>
          <a:bodyPr/>
          <a:lstStyle/>
          <a:p>
            <a:fld id="{92C8DDD5-F8FF-4C13-B31D-0F1AF0780301}" type="datetime1">
              <a:rPr lang="de-DE" smtClean="0"/>
              <a:t>06.12.2021</a:t>
            </a:fld>
            <a:endParaRPr lang="de-DE"/>
          </a:p>
        </p:txBody>
      </p:sp>
      <p:sp>
        <p:nvSpPr>
          <p:cNvPr id="6" name="Foliennummernplatzhalter 5">
            <a:extLst>
              <a:ext uri="{FF2B5EF4-FFF2-40B4-BE49-F238E27FC236}">
                <a16:creationId xmlns:a16="http://schemas.microsoft.com/office/drawing/2014/main" id="{E76C811E-45E6-48DC-9295-9DAF5C0D4BC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11</a:t>
            </a:fld>
            <a:endParaRPr lang="de-DE"/>
          </a:p>
        </p:txBody>
      </p:sp>
      <p:sp>
        <p:nvSpPr>
          <p:cNvPr id="11" name="Textfeld 10">
            <a:extLst>
              <a:ext uri="{FF2B5EF4-FFF2-40B4-BE49-F238E27FC236}">
                <a16:creationId xmlns:a16="http://schemas.microsoft.com/office/drawing/2014/main" id="{FE9CD4AB-F94F-488E-898E-6A768AFD6C67}"/>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pic>
        <p:nvPicPr>
          <p:cNvPr id="12" name="Inhaltsplatzhalter 11">
            <a:extLst>
              <a:ext uri="{FF2B5EF4-FFF2-40B4-BE49-F238E27FC236}">
                <a16:creationId xmlns:a16="http://schemas.microsoft.com/office/drawing/2014/main" id="{17A48D11-EFE4-4A50-B7F8-65343A4CAA51}"/>
              </a:ext>
            </a:extLst>
          </p:cNvPr>
          <p:cNvPicPr>
            <a:picLocks noGrp="1" noChangeAspect="1"/>
          </p:cNvPicPr>
          <p:nvPr>
            <p:ph sz="half" idx="34"/>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326704" y="1736725"/>
            <a:ext cx="3663834" cy="3804266"/>
          </a:xfrm>
          <a:prstGeom prst="rect">
            <a:avLst/>
          </a:prstGeom>
        </p:spPr>
      </p:pic>
    </p:spTree>
    <p:extLst>
      <p:ext uri="{BB962C8B-B14F-4D97-AF65-F5344CB8AC3E}">
        <p14:creationId xmlns:p14="http://schemas.microsoft.com/office/powerpoint/2010/main" val="328750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4EE1EC2-3E9E-48F0-B46D-1E74D28D9D5B}"/>
              </a:ext>
            </a:extLst>
          </p:cNvPr>
          <p:cNvSpPr>
            <a:spLocks noGrp="1"/>
          </p:cNvSpPr>
          <p:nvPr>
            <p:ph sz="half" idx="1"/>
          </p:nvPr>
        </p:nvSpPr>
        <p:spPr/>
        <p:txBody>
          <a:bodyPr/>
          <a:lstStyle/>
          <a:p>
            <a:pPr marL="0" indent="0">
              <a:buNone/>
            </a:pPr>
            <a:r>
              <a:rPr lang="fr-CH" noProof="0" dirty="0"/>
              <a:t>Travail autorisé SANS formation :</a:t>
            </a:r>
          </a:p>
          <a:p>
            <a:pPr>
              <a:lnSpc>
                <a:spcPct val="100000"/>
              </a:lnSpc>
            </a:pPr>
            <a:r>
              <a:rPr lang="fr-CH" noProof="0" dirty="0"/>
              <a:t>Par exemple, fendre du bois sans le scier.</a:t>
            </a:r>
          </a:p>
          <a:p>
            <a:pPr>
              <a:lnSpc>
                <a:spcPct val="100000"/>
              </a:lnSpc>
            </a:pPr>
            <a:r>
              <a:rPr lang="fr-CH" noProof="0" dirty="0"/>
              <a:t>Par exemple, empiler du bois à la main.</a:t>
            </a:r>
          </a:p>
          <a:p>
            <a:pPr marL="0" indent="0">
              <a:buNone/>
            </a:pPr>
            <a:endParaRPr lang="fr-CH" noProof="0" dirty="0"/>
          </a:p>
        </p:txBody>
      </p:sp>
      <p:sp>
        <p:nvSpPr>
          <p:cNvPr id="3" name="Titel 2">
            <a:extLst>
              <a:ext uri="{FF2B5EF4-FFF2-40B4-BE49-F238E27FC236}">
                <a16:creationId xmlns:a16="http://schemas.microsoft.com/office/drawing/2014/main" id="{8CB7141D-9928-4E79-9D8B-C92829B06FB3}"/>
              </a:ext>
            </a:extLst>
          </p:cNvPr>
          <p:cNvSpPr>
            <a:spLocks noGrp="1"/>
          </p:cNvSpPr>
          <p:nvPr>
            <p:ph type="title"/>
          </p:nvPr>
        </p:nvSpPr>
        <p:spPr/>
        <p:txBody>
          <a:bodyPr/>
          <a:lstStyle/>
          <a:p>
            <a:r>
              <a:rPr lang="fr-CH" noProof="0" dirty="0"/>
              <a:t>Conclusion</a:t>
            </a:r>
            <a:br>
              <a:rPr lang="fr-CH" noProof="0" dirty="0"/>
            </a:br>
            <a:r>
              <a:rPr lang="fr-CH" noProof="0" dirty="0"/>
              <a:t>apprenants et employés de l'agriculture</a:t>
            </a:r>
          </a:p>
        </p:txBody>
      </p:sp>
      <p:sp>
        <p:nvSpPr>
          <p:cNvPr id="4" name="Datumsplatzhalter 3">
            <a:extLst>
              <a:ext uri="{FF2B5EF4-FFF2-40B4-BE49-F238E27FC236}">
                <a16:creationId xmlns:a16="http://schemas.microsoft.com/office/drawing/2014/main" id="{0A1AC282-0EB7-47A0-A4AF-2F68AC81F25C}"/>
              </a:ext>
            </a:extLst>
          </p:cNvPr>
          <p:cNvSpPr>
            <a:spLocks noGrp="1"/>
          </p:cNvSpPr>
          <p:nvPr>
            <p:ph type="dt" sz="half" idx="2"/>
          </p:nvPr>
        </p:nvSpPr>
        <p:spPr/>
        <p:txBody>
          <a:bodyPr/>
          <a:lstStyle/>
          <a:p>
            <a:fld id="{92C8DDD5-F8FF-4C13-B31D-0F1AF0780301}" type="datetime1">
              <a:rPr lang="de-DE" smtClean="0"/>
              <a:t>06.12.2021</a:t>
            </a:fld>
            <a:endParaRPr lang="de-DE"/>
          </a:p>
        </p:txBody>
      </p:sp>
      <p:sp>
        <p:nvSpPr>
          <p:cNvPr id="6" name="Foliennummernplatzhalter 5">
            <a:extLst>
              <a:ext uri="{FF2B5EF4-FFF2-40B4-BE49-F238E27FC236}">
                <a16:creationId xmlns:a16="http://schemas.microsoft.com/office/drawing/2014/main" id="{E76C811E-45E6-48DC-9295-9DAF5C0D4BC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12</a:t>
            </a:fld>
            <a:endParaRPr lang="de-DE"/>
          </a:p>
        </p:txBody>
      </p:sp>
      <p:sp>
        <p:nvSpPr>
          <p:cNvPr id="11" name="Textfeld 10">
            <a:extLst>
              <a:ext uri="{FF2B5EF4-FFF2-40B4-BE49-F238E27FC236}">
                <a16:creationId xmlns:a16="http://schemas.microsoft.com/office/drawing/2014/main" id="{FE9CD4AB-F94F-488E-898E-6A768AFD6C67}"/>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pic>
        <p:nvPicPr>
          <p:cNvPr id="16" name="Inhaltsplatzhalter 15" descr="Ein Bild, das Baum, draußen, Gras, Wald enthält.&#10;&#10;Automatisch generierte Beschreibung">
            <a:extLst>
              <a:ext uri="{FF2B5EF4-FFF2-40B4-BE49-F238E27FC236}">
                <a16:creationId xmlns:a16="http://schemas.microsoft.com/office/drawing/2014/main" id="{9CB1258D-56D6-43D0-B3ED-D9E37C795B19}"/>
              </a:ext>
            </a:extLst>
          </p:cNvPr>
          <p:cNvPicPr>
            <a:picLocks noGrp="1" noChangeAspect="1"/>
          </p:cNvPicPr>
          <p:nvPr>
            <p:ph sz="half" idx="34"/>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181"/>
          <a:stretch/>
        </p:blipFill>
        <p:spPr>
          <a:xfrm rot="16200000">
            <a:off x="6761957" y="1394614"/>
            <a:ext cx="4571999" cy="5256213"/>
          </a:xfrm>
          <a:prstGeom prst="rect">
            <a:avLst/>
          </a:prstGeom>
        </p:spPr>
      </p:pic>
    </p:spTree>
    <p:extLst>
      <p:ext uri="{BB962C8B-B14F-4D97-AF65-F5344CB8AC3E}">
        <p14:creationId xmlns:p14="http://schemas.microsoft.com/office/powerpoint/2010/main" val="14838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2B0A2E9-D918-48AE-90F3-F8A115858AC1}"/>
              </a:ext>
            </a:extLst>
          </p:cNvPr>
          <p:cNvSpPr>
            <a:spLocks noGrp="1"/>
          </p:cNvSpPr>
          <p:nvPr>
            <p:ph sz="half" idx="1"/>
          </p:nvPr>
        </p:nvSpPr>
        <p:spPr/>
        <p:txBody>
          <a:bodyPr/>
          <a:lstStyle/>
          <a:p>
            <a:pPr marL="0" indent="0">
              <a:buNone/>
            </a:pPr>
            <a:r>
              <a:rPr lang="fr-CH" noProof="0" dirty="0"/>
              <a:t>L'offre de cours et de plus amples informations sont disponibles à l'adresse suivante</a:t>
            </a:r>
            <a:endParaRPr lang="fr-CH" b="1" noProof="0" dirty="0"/>
          </a:p>
        </p:txBody>
      </p:sp>
      <p:sp>
        <p:nvSpPr>
          <p:cNvPr id="3" name="Titel 2">
            <a:extLst>
              <a:ext uri="{FF2B5EF4-FFF2-40B4-BE49-F238E27FC236}">
                <a16:creationId xmlns:a16="http://schemas.microsoft.com/office/drawing/2014/main" id="{A9695D3C-CA4C-4B56-8393-71A76F3C4B73}"/>
              </a:ext>
            </a:extLst>
          </p:cNvPr>
          <p:cNvSpPr>
            <a:spLocks noGrp="1"/>
          </p:cNvSpPr>
          <p:nvPr>
            <p:ph type="title"/>
          </p:nvPr>
        </p:nvSpPr>
        <p:spPr/>
        <p:txBody>
          <a:bodyPr/>
          <a:lstStyle/>
          <a:p>
            <a:r>
              <a:rPr lang="fr-CH" noProof="0" dirty="0"/>
              <a:t>Offre de formation</a:t>
            </a:r>
          </a:p>
        </p:txBody>
      </p:sp>
      <p:sp>
        <p:nvSpPr>
          <p:cNvPr id="4" name="Datumsplatzhalter 3">
            <a:extLst>
              <a:ext uri="{FF2B5EF4-FFF2-40B4-BE49-F238E27FC236}">
                <a16:creationId xmlns:a16="http://schemas.microsoft.com/office/drawing/2014/main" id="{3C18A633-BEFE-4CD8-A203-BFC9C610E6F5}"/>
              </a:ext>
            </a:extLst>
          </p:cNvPr>
          <p:cNvSpPr>
            <a:spLocks noGrp="1"/>
          </p:cNvSpPr>
          <p:nvPr>
            <p:ph type="dt" sz="half" idx="2"/>
          </p:nvPr>
        </p:nvSpPr>
        <p:spPr/>
        <p:txBody>
          <a:bodyPr/>
          <a:lstStyle/>
          <a:p>
            <a:fld id="{92C8DDD5-F8FF-4C13-B31D-0F1AF0780301}" type="datetime1">
              <a:rPr lang="de-DE" smtClean="0"/>
              <a:t>06.12.2021</a:t>
            </a:fld>
            <a:endParaRPr lang="de-DE"/>
          </a:p>
        </p:txBody>
      </p:sp>
      <p:sp>
        <p:nvSpPr>
          <p:cNvPr id="5" name="Foliennummernplatzhalter 4">
            <a:extLst>
              <a:ext uri="{FF2B5EF4-FFF2-40B4-BE49-F238E27FC236}">
                <a16:creationId xmlns:a16="http://schemas.microsoft.com/office/drawing/2014/main" id="{05CF83B5-77A7-4E56-9672-0E29A6E6F951}"/>
              </a:ext>
            </a:extLst>
          </p:cNvPr>
          <p:cNvSpPr>
            <a:spLocks noGrp="1"/>
          </p:cNvSpPr>
          <p:nvPr>
            <p:ph type="sldNum" sz="quarter" idx="4"/>
          </p:nvPr>
        </p:nvSpPr>
        <p:spPr/>
        <p:txBody>
          <a:bodyPr/>
          <a:lstStyle/>
          <a:p>
            <a:fld id="{02CEFE82-39F2-4F47-8A0C-D5AB3496FA5C}" type="slidenum">
              <a:rPr lang="de-DE" smtClean="0"/>
              <a:pPr/>
              <a:t>13</a:t>
            </a:fld>
            <a:endParaRPr lang="de-DE"/>
          </a:p>
        </p:txBody>
      </p:sp>
      <p:pic>
        <p:nvPicPr>
          <p:cNvPr id="9" name="Grafik 8">
            <a:extLst>
              <a:ext uri="{FF2B5EF4-FFF2-40B4-BE49-F238E27FC236}">
                <a16:creationId xmlns:a16="http://schemas.microsoft.com/office/drawing/2014/main" id="{9AB485FB-4356-4F0C-AA0F-9FA007FC41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000" y="3484179"/>
            <a:ext cx="5556000" cy="532875"/>
          </a:xfrm>
          <a:prstGeom prst="rect">
            <a:avLst/>
          </a:prstGeom>
        </p:spPr>
      </p:pic>
      <p:pic>
        <p:nvPicPr>
          <p:cNvPr id="13" name="Inhaltsplatzhalter 12">
            <a:extLst>
              <a:ext uri="{FF2B5EF4-FFF2-40B4-BE49-F238E27FC236}">
                <a16:creationId xmlns:a16="http://schemas.microsoft.com/office/drawing/2014/main" id="{03EF7C6B-BB77-45E7-8F93-A52AAE549268}"/>
              </a:ext>
            </a:extLst>
          </p:cNvPr>
          <p:cNvPicPr>
            <a:picLocks noGrp="1" noChangeAspect="1"/>
          </p:cNvPicPr>
          <p:nvPr>
            <p:ph sz="half" idx="34"/>
          </p:nvPr>
        </p:nvPicPr>
        <p:blipFill>
          <a:blip r:embed="rId4" cstate="screen">
            <a:extLst>
              <a:ext uri="{28A0092B-C50C-407E-A947-70E740481C1C}">
                <a14:useLocalDpi xmlns:a14="http://schemas.microsoft.com/office/drawing/2010/main"/>
              </a:ext>
            </a:extLst>
          </a:blip>
          <a:stretch>
            <a:fillRect/>
          </a:stretch>
        </p:blipFill>
        <p:spPr>
          <a:xfrm>
            <a:off x="6247413" y="1736725"/>
            <a:ext cx="5389948" cy="4572000"/>
          </a:xfrm>
        </p:spPr>
      </p:pic>
    </p:spTree>
    <p:extLst>
      <p:ext uri="{BB962C8B-B14F-4D97-AF65-F5344CB8AC3E}">
        <p14:creationId xmlns:p14="http://schemas.microsoft.com/office/powerpoint/2010/main" val="229421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a:extLst>
              <a:ext uri="{FF2B5EF4-FFF2-40B4-BE49-F238E27FC236}">
                <a16:creationId xmlns:a16="http://schemas.microsoft.com/office/drawing/2014/main" id="{3072B732-6CDA-45B7-BCBE-A3637A28F6BE}"/>
              </a:ext>
            </a:extLst>
          </p:cNvPr>
          <p:cNvPicPr>
            <a:picLocks noGrp="1" noChangeAspect="1"/>
          </p:cNvPicPr>
          <p:nvPr>
            <p:ph type="pic" sz="quarter" idx="30"/>
          </p:nvPr>
        </p:nvPicPr>
        <p:blipFill rotWithShape="1">
          <a:blip r:embed="rId3" cstate="screen">
            <a:extLst>
              <a:ext uri="{28A0092B-C50C-407E-A947-70E740481C1C}">
                <a14:useLocalDpi xmlns:a14="http://schemas.microsoft.com/office/drawing/2010/main"/>
              </a:ext>
            </a:extLst>
          </a:blip>
          <a:srcRect/>
          <a:stretch/>
        </p:blipFill>
        <p:spPr bwMode="gray">
          <a:xfrm rot="16200000">
            <a:off x="-570651" y="570650"/>
            <a:ext cx="6858000" cy="5716695"/>
          </a:xfrm>
        </p:spPr>
      </p:pic>
      <p:sp>
        <p:nvSpPr>
          <p:cNvPr id="10" name="Textfeld_2">
            <a:extLst>
              <a:ext uri="{FF2B5EF4-FFF2-40B4-BE49-F238E27FC236}">
                <a16:creationId xmlns:a16="http://schemas.microsoft.com/office/drawing/2014/main" id="{330BD144-9592-4AB5-A7BE-0B06CACB99C8}"/>
              </a:ext>
            </a:extLst>
          </p:cNvPr>
          <p:cNvSpPr>
            <a:spLocks noGrp="1"/>
          </p:cNvSpPr>
          <p:nvPr>
            <p:ph type="body" sz="quarter" idx="34"/>
          </p:nvPr>
        </p:nvSpPr>
        <p:spPr bwMode="gray">
          <a:xfrm>
            <a:off x="6102404" y="4317781"/>
            <a:ext cx="5564504" cy="1383105"/>
          </a:xfrm>
        </p:spPr>
        <p:txBody>
          <a:bodyPr/>
          <a:lstStyle/>
          <a:p>
            <a:r>
              <a:rPr lang="fr-CH" sz="1800" noProof="0" dirty="0"/>
              <a:t>Service de prévention des accidents en agriculture (SPAA)</a:t>
            </a:r>
          </a:p>
          <a:p>
            <a:r>
              <a:rPr lang="fr-CH" sz="1800" noProof="0" dirty="0"/>
              <a:t>Grange Verney 2  |  1510 Moudon</a:t>
            </a:r>
          </a:p>
          <a:p>
            <a:r>
              <a:rPr lang="fr-CH" sz="1800" noProof="0" dirty="0"/>
              <a:t>+41 21 557 99 18  | spaa@bul.ch | www.bul.ch</a:t>
            </a:r>
          </a:p>
          <a:p>
            <a:endParaRPr lang="fr-CH" noProof="0" dirty="0"/>
          </a:p>
          <a:p>
            <a:endParaRPr lang="fr-CH" noProof="0" dirty="0"/>
          </a:p>
          <a:p>
            <a:endParaRPr lang="fr-CH" noProof="0" dirty="0"/>
          </a:p>
        </p:txBody>
      </p:sp>
      <p:sp>
        <p:nvSpPr>
          <p:cNvPr id="7" name="Textfeld_1">
            <a:extLst>
              <a:ext uri="{FF2B5EF4-FFF2-40B4-BE49-F238E27FC236}">
                <a16:creationId xmlns:a16="http://schemas.microsoft.com/office/drawing/2014/main" id="{E4E813D4-27EC-46D1-BA2A-DB4CD644C835}"/>
              </a:ext>
            </a:extLst>
          </p:cNvPr>
          <p:cNvSpPr>
            <a:spLocks noGrp="1"/>
          </p:cNvSpPr>
          <p:nvPr>
            <p:ph type="body" sz="quarter" idx="26"/>
          </p:nvPr>
        </p:nvSpPr>
        <p:spPr bwMode="gray">
          <a:xfrm>
            <a:off x="6111559" y="3842153"/>
            <a:ext cx="5564504" cy="288000"/>
          </a:xfrm>
        </p:spPr>
        <p:txBody>
          <a:bodyPr/>
          <a:lstStyle/>
          <a:p>
            <a:pPr marL="228600" lvl="0" indent="-228600"/>
            <a:r>
              <a:rPr lang="fr-CH" noProof="0" dirty="0"/>
              <a:t>Merci de votre attention</a:t>
            </a:r>
          </a:p>
        </p:txBody>
      </p:sp>
      <p:sp>
        <p:nvSpPr>
          <p:cNvPr id="2" name="Bildplatzhalter 1">
            <a:extLst>
              <a:ext uri="{FF2B5EF4-FFF2-40B4-BE49-F238E27FC236}">
                <a16:creationId xmlns:a16="http://schemas.microsoft.com/office/drawing/2014/main" id="{03BCE75D-E7CA-4D97-8408-900E4F057AE2}"/>
              </a:ext>
            </a:extLst>
          </p:cNvPr>
          <p:cNvSpPr>
            <a:spLocks noGrp="1"/>
          </p:cNvSpPr>
          <p:nvPr>
            <p:ph type="pic" sz="quarter" idx="35"/>
          </p:nvPr>
        </p:nvSpPr>
        <p:spPr bwMode="gray">
          <a:xfrm>
            <a:off x="6111559" y="6045788"/>
            <a:ext cx="1274079" cy="412938"/>
          </a:xfrm>
        </p:spPr>
      </p:sp>
      <p:pic>
        <p:nvPicPr>
          <p:cNvPr id="8" name="Grafik 7">
            <a:extLst>
              <a:ext uri="{FF2B5EF4-FFF2-40B4-BE49-F238E27FC236}">
                <a16:creationId xmlns:a16="http://schemas.microsoft.com/office/drawing/2014/main" id="{9FB97CF2-F66A-416B-9A6C-48356E6A0E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0063" y="260350"/>
            <a:ext cx="5556000" cy="532875"/>
          </a:xfrm>
          <a:prstGeom prst="rect">
            <a:avLst/>
          </a:prstGeom>
        </p:spPr>
      </p:pic>
    </p:spTree>
    <p:extLst>
      <p:ext uri="{BB962C8B-B14F-4D97-AF65-F5344CB8AC3E}">
        <p14:creationId xmlns:p14="http://schemas.microsoft.com/office/powerpoint/2010/main" val="3669954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
            <a:extLst>
              <a:ext uri="{FF2B5EF4-FFF2-40B4-BE49-F238E27FC236}">
                <a16:creationId xmlns:a16="http://schemas.microsoft.com/office/drawing/2014/main" id="{EBB50B0C-2AA4-4279-BB33-6FC4A753EC49}"/>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bwMode="gray">
          <a:xfrm>
            <a:off x="0" y="1212762"/>
            <a:ext cx="12192000" cy="3722830"/>
          </a:xfrm>
        </p:spPr>
      </p:pic>
      <p:sp>
        <p:nvSpPr>
          <p:cNvPr id="8" name="Titel">
            <a:extLst>
              <a:ext uri="{FF2B5EF4-FFF2-40B4-BE49-F238E27FC236}">
                <a16:creationId xmlns:a16="http://schemas.microsoft.com/office/drawing/2014/main" id="{EFB0BF8B-9D25-4A90-8E4A-D873B5F0D34F}"/>
              </a:ext>
            </a:extLst>
          </p:cNvPr>
          <p:cNvSpPr>
            <a:spLocks noGrp="1"/>
          </p:cNvSpPr>
          <p:nvPr>
            <p:ph type="ctrTitle"/>
          </p:nvPr>
        </p:nvSpPr>
        <p:spPr bwMode="gray">
          <a:xfrm>
            <a:off x="525600" y="5306007"/>
            <a:ext cx="11304450" cy="816649"/>
          </a:xfrm>
        </p:spPr>
        <p:txBody>
          <a:bodyPr/>
          <a:lstStyle/>
          <a:p>
            <a:r>
              <a:rPr lang="fr-CH" sz="3600" noProof="0" dirty="0"/>
              <a:t>Travaux forestiers dans la formation agricole</a:t>
            </a:r>
            <a:br>
              <a:rPr lang="fr-CH" noProof="0" dirty="0"/>
            </a:br>
            <a:endParaRPr lang="fr-CH" noProof="0" dirty="0"/>
          </a:p>
        </p:txBody>
      </p:sp>
      <p:sp>
        <p:nvSpPr>
          <p:cNvPr id="9" name="Untertitel">
            <a:extLst>
              <a:ext uri="{FF2B5EF4-FFF2-40B4-BE49-F238E27FC236}">
                <a16:creationId xmlns:a16="http://schemas.microsoft.com/office/drawing/2014/main" id="{4703102F-8FBB-467B-963A-9D6ED4BB0554}"/>
              </a:ext>
            </a:extLst>
          </p:cNvPr>
          <p:cNvSpPr>
            <a:spLocks noGrp="1"/>
          </p:cNvSpPr>
          <p:nvPr>
            <p:ph type="subTitle" idx="1"/>
          </p:nvPr>
        </p:nvSpPr>
        <p:spPr bwMode="gray">
          <a:xfrm>
            <a:off x="525600" y="5840082"/>
            <a:ext cx="10447200" cy="468643"/>
          </a:xfrm>
        </p:spPr>
        <p:txBody>
          <a:bodyPr>
            <a:normAutofit fontScale="92500" lnSpcReduction="20000"/>
          </a:bodyPr>
          <a:lstStyle/>
          <a:p>
            <a:pPr>
              <a:tabLst>
                <a:tab pos="10399713" algn="r"/>
              </a:tabLst>
            </a:pPr>
            <a:r>
              <a:rPr lang="fr-CH" noProof="0" dirty="0"/>
              <a:t>BUL | agriss 2021	Présentation pour les événements d'information</a:t>
            </a:r>
            <a:endParaRPr lang="fr-CH" sz="2000" noProof="0" dirty="0"/>
          </a:p>
          <a:p>
            <a:endParaRPr lang="fr-CH" noProof="0" dirty="0"/>
          </a:p>
        </p:txBody>
      </p:sp>
      <p:pic>
        <p:nvPicPr>
          <p:cNvPr id="5" name="Grafik 7">
            <a:extLst>
              <a:ext uri="{FF2B5EF4-FFF2-40B4-BE49-F238E27FC236}">
                <a16:creationId xmlns:a16="http://schemas.microsoft.com/office/drawing/2014/main" id="{EB09CF2B-4EB0-4115-98F6-8D93B131EB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260350"/>
            <a:ext cx="4440376" cy="425876"/>
          </a:xfrm>
          <a:prstGeom prst="rect">
            <a:avLst/>
          </a:prstGeom>
        </p:spPr>
      </p:pic>
    </p:spTree>
    <p:extLst>
      <p:ext uri="{BB962C8B-B14F-4D97-AF65-F5344CB8AC3E}">
        <p14:creationId xmlns:p14="http://schemas.microsoft.com/office/powerpoint/2010/main" val="4045668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08160CF-0191-41CB-8A8D-2FA6D38BAF51}"/>
              </a:ext>
            </a:extLst>
          </p:cNvPr>
          <p:cNvSpPr>
            <a:spLocks noGrp="1"/>
          </p:cNvSpPr>
          <p:nvPr>
            <p:ph type="title" idx="4294967295"/>
          </p:nvPr>
        </p:nvSpPr>
        <p:spPr>
          <a:xfrm>
            <a:off x="525463" y="270000"/>
            <a:ext cx="9358479" cy="540000"/>
          </a:xfrm>
        </p:spPr>
        <p:txBody>
          <a:bodyPr/>
          <a:lstStyle/>
          <a:p>
            <a:r>
              <a:rPr lang="fr-CH" noProof="0" dirty="0"/>
              <a:t>Contenu</a:t>
            </a:r>
          </a:p>
        </p:txBody>
      </p:sp>
      <p:sp>
        <p:nvSpPr>
          <p:cNvPr id="15" name="Textplatzhalter 14">
            <a:extLst>
              <a:ext uri="{FF2B5EF4-FFF2-40B4-BE49-F238E27FC236}">
                <a16:creationId xmlns:a16="http://schemas.microsoft.com/office/drawing/2014/main" id="{081567EA-817F-4393-8BB3-DB5405079D9E}"/>
              </a:ext>
            </a:extLst>
          </p:cNvPr>
          <p:cNvSpPr>
            <a:spLocks noGrp="1"/>
          </p:cNvSpPr>
          <p:nvPr>
            <p:ph type="body" sz="quarter" idx="40"/>
          </p:nvPr>
        </p:nvSpPr>
        <p:spPr>
          <a:xfrm>
            <a:off x="997199" y="3751200"/>
            <a:ext cx="4239825" cy="637000"/>
          </a:xfrm>
        </p:spPr>
        <p:txBody>
          <a:bodyPr/>
          <a:lstStyle/>
          <a:p>
            <a:pPr>
              <a:lnSpc>
                <a:spcPct val="100000"/>
              </a:lnSpc>
            </a:pPr>
            <a:r>
              <a:rPr lang="fr-CH" noProof="0" dirty="0"/>
              <a:t>Conclusions </a:t>
            </a:r>
          </a:p>
          <a:p>
            <a:pPr>
              <a:lnSpc>
                <a:spcPct val="100000"/>
              </a:lnSpc>
            </a:pPr>
            <a:r>
              <a:rPr lang="fr-CH" b="0" noProof="0" dirty="0"/>
              <a:t>Apprentis et employés</a:t>
            </a:r>
          </a:p>
        </p:txBody>
      </p:sp>
      <p:sp>
        <p:nvSpPr>
          <p:cNvPr id="13" name="Textplatzhalter 12">
            <a:extLst>
              <a:ext uri="{FF2B5EF4-FFF2-40B4-BE49-F238E27FC236}">
                <a16:creationId xmlns:a16="http://schemas.microsoft.com/office/drawing/2014/main" id="{0C18871E-5658-40BF-8661-60B941FC5C00}"/>
              </a:ext>
            </a:extLst>
          </p:cNvPr>
          <p:cNvSpPr>
            <a:spLocks noGrp="1"/>
          </p:cNvSpPr>
          <p:nvPr>
            <p:ph type="body" sz="quarter" idx="38"/>
          </p:nvPr>
        </p:nvSpPr>
        <p:spPr/>
        <p:txBody>
          <a:bodyPr/>
          <a:lstStyle/>
          <a:p>
            <a:r>
              <a:rPr lang="fr-CH" noProof="0" dirty="0"/>
              <a:t>4</a:t>
            </a:r>
          </a:p>
        </p:txBody>
      </p:sp>
      <p:sp>
        <p:nvSpPr>
          <p:cNvPr id="14" name="Textplatzhalter 13">
            <a:extLst>
              <a:ext uri="{FF2B5EF4-FFF2-40B4-BE49-F238E27FC236}">
                <a16:creationId xmlns:a16="http://schemas.microsoft.com/office/drawing/2014/main" id="{0B1E28CB-90E6-457A-A2EC-00614CD077EE}"/>
              </a:ext>
            </a:extLst>
          </p:cNvPr>
          <p:cNvSpPr>
            <a:spLocks noGrp="1"/>
          </p:cNvSpPr>
          <p:nvPr>
            <p:ph type="body" sz="quarter" idx="39"/>
          </p:nvPr>
        </p:nvSpPr>
        <p:spPr>
          <a:xfrm>
            <a:off x="997199" y="3031200"/>
            <a:ext cx="4583794" cy="252000"/>
          </a:xfrm>
        </p:spPr>
        <p:txBody>
          <a:bodyPr/>
          <a:lstStyle/>
          <a:p>
            <a:r>
              <a:rPr lang="fr-CH" noProof="0" dirty="0"/>
              <a:t>Plan de formation agricole</a:t>
            </a:r>
          </a:p>
        </p:txBody>
      </p:sp>
      <p:sp>
        <p:nvSpPr>
          <p:cNvPr id="12" name="Textplatzhalter 11">
            <a:extLst>
              <a:ext uri="{FF2B5EF4-FFF2-40B4-BE49-F238E27FC236}">
                <a16:creationId xmlns:a16="http://schemas.microsoft.com/office/drawing/2014/main" id="{7E9154F7-B2F8-46B4-8775-C68C53E25313}"/>
              </a:ext>
            </a:extLst>
          </p:cNvPr>
          <p:cNvSpPr>
            <a:spLocks noGrp="1"/>
          </p:cNvSpPr>
          <p:nvPr>
            <p:ph type="body" sz="quarter" idx="37"/>
          </p:nvPr>
        </p:nvSpPr>
        <p:spPr/>
        <p:txBody>
          <a:bodyPr/>
          <a:lstStyle/>
          <a:p>
            <a:r>
              <a:rPr lang="fr-CH" noProof="0" dirty="0"/>
              <a:t>3</a:t>
            </a:r>
          </a:p>
        </p:txBody>
      </p:sp>
      <p:sp>
        <p:nvSpPr>
          <p:cNvPr id="11" name="Textplatzhalter 10">
            <a:extLst>
              <a:ext uri="{FF2B5EF4-FFF2-40B4-BE49-F238E27FC236}">
                <a16:creationId xmlns:a16="http://schemas.microsoft.com/office/drawing/2014/main" id="{E59CE90D-888C-438D-87BF-0F81615BED2E}"/>
              </a:ext>
            </a:extLst>
          </p:cNvPr>
          <p:cNvSpPr>
            <a:spLocks noGrp="1"/>
          </p:cNvSpPr>
          <p:nvPr>
            <p:ph type="body" sz="quarter" idx="36"/>
          </p:nvPr>
        </p:nvSpPr>
        <p:spPr>
          <a:xfrm>
            <a:off x="997199" y="2311200"/>
            <a:ext cx="4695392" cy="252000"/>
          </a:xfrm>
        </p:spPr>
        <p:txBody>
          <a:bodyPr/>
          <a:lstStyle/>
          <a:p>
            <a:r>
              <a:rPr lang="fr-CH" noProof="0" dirty="0"/>
              <a:t>Directive Travaux forestiers</a:t>
            </a:r>
          </a:p>
        </p:txBody>
      </p:sp>
      <p:sp>
        <p:nvSpPr>
          <p:cNvPr id="10" name="Textplatzhalter 9">
            <a:extLst>
              <a:ext uri="{FF2B5EF4-FFF2-40B4-BE49-F238E27FC236}">
                <a16:creationId xmlns:a16="http://schemas.microsoft.com/office/drawing/2014/main" id="{ECB67125-2881-4FE5-B3FB-463A0C3F8004}"/>
              </a:ext>
            </a:extLst>
          </p:cNvPr>
          <p:cNvSpPr>
            <a:spLocks noGrp="1"/>
          </p:cNvSpPr>
          <p:nvPr>
            <p:ph type="body" sz="quarter" idx="34"/>
          </p:nvPr>
        </p:nvSpPr>
        <p:spPr/>
        <p:txBody>
          <a:bodyPr/>
          <a:lstStyle/>
          <a:p>
            <a:r>
              <a:rPr lang="fr-CH" noProof="0" dirty="0"/>
              <a:t>2</a:t>
            </a:r>
          </a:p>
        </p:txBody>
      </p:sp>
      <p:sp>
        <p:nvSpPr>
          <p:cNvPr id="25" name="Textplatzhalter 24">
            <a:extLst>
              <a:ext uri="{FF2B5EF4-FFF2-40B4-BE49-F238E27FC236}">
                <a16:creationId xmlns:a16="http://schemas.microsoft.com/office/drawing/2014/main" id="{3C76C7F2-901E-45D3-973A-6DCC3FECA932}"/>
              </a:ext>
            </a:extLst>
          </p:cNvPr>
          <p:cNvSpPr>
            <a:spLocks noGrp="1"/>
          </p:cNvSpPr>
          <p:nvPr>
            <p:ph type="body" sz="quarter" idx="65"/>
          </p:nvPr>
        </p:nvSpPr>
        <p:spPr/>
        <p:txBody>
          <a:bodyPr/>
          <a:lstStyle/>
          <a:p>
            <a:r>
              <a:rPr lang="fr-CH" noProof="0" dirty="0"/>
              <a:t>Loi sur les forêts Art. 21a</a:t>
            </a:r>
          </a:p>
        </p:txBody>
      </p:sp>
      <p:sp>
        <p:nvSpPr>
          <p:cNvPr id="26" name="Textplatzhalter 25">
            <a:extLst>
              <a:ext uri="{FF2B5EF4-FFF2-40B4-BE49-F238E27FC236}">
                <a16:creationId xmlns:a16="http://schemas.microsoft.com/office/drawing/2014/main" id="{0D10CCA2-18B1-423E-B060-A15896C757C9}"/>
              </a:ext>
            </a:extLst>
          </p:cNvPr>
          <p:cNvSpPr>
            <a:spLocks noGrp="1"/>
          </p:cNvSpPr>
          <p:nvPr>
            <p:ph type="body" sz="quarter" idx="66"/>
          </p:nvPr>
        </p:nvSpPr>
        <p:spPr/>
        <p:txBody>
          <a:bodyPr/>
          <a:lstStyle/>
          <a:p>
            <a:r>
              <a:rPr lang="fr-CH" noProof="0" dirty="0"/>
              <a:t>1</a:t>
            </a:r>
          </a:p>
        </p:txBody>
      </p:sp>
      <p:sp>
        <p:nvSpPr>
          <p:cNvPr id="27" name="Textplatzhalter 26">
            <a:extLst>
              <a:ext uri="{FF2B5EF4-FFF2-40B4-BE49-F238E27FC236}">
                <a16:creationId xmlns:a16="http://schemas.microsoft.com/office/drawing/2014/main" id="{28AC0930-EC25-45B5-B840-49071E636B5C}"/>
              </a:ext>
            </a:extLst>
          </p:cNvPr>
          <p:cNvSpPr>
            <a:spLocks noGrp="1"/>
          </p:cNvSpPr>
          <p:nvPr>
            <p:ph type="body" sz="quarter" idx="67"/>
          </p:nvPr>
        </p:nvSpPr>
        <p:spPr>
          <a:xfrm>
            <a:off x="997199" y="1843200"/>
            <a:ext cx="4695392" cy="323800"/>
          </a:xfrm>
        </p:spPr>
        <p:txBody>
          <a:bodyPr/>
          <a:lstStyle/>
          <a:p>
            <a:r>
              <a:rPr lang="fr-CH" noProof="0" dirty="0"/>
              <a:t>Ordonnance sur les forêts Art. 34</a:t>
            </a:r>
          </a:p>
        </p:txBody>
      </p:sp>
      <p:sp>
        <p:nvSpPr>
          <p:cNvPr id="4" name="Datumsplatzhalter 3">
            <a:extLst>
              <a:ext uri="{FF2B5EF4-FFF2-40B4-BE49-F238E27FC236}">
                <a16:creationId xmlns:a16="http://schemas.microsoft.com/office/drawing/2014/main" id="{B5E31C70-D7EC-4850-B2F0-E8DA45B71EFE}"/>
              </a:ext>
            </a:extLst>
          </p:cNvPr>
          <p:cNvSpPr>
            <a:spLocks noGrp="1"/>
          </p:cNvSpPr>
          <p:nvPr>
            <p:ph type="dt" sz="half" idx="4294967295"/>
          </p:nvPr>
        </p:nvSpPr>
        <p:spPr>
          <a:xfrm>
            <a:off x="11549063" y="6481763"/>
            <a:ext cx="642937" cy="179387"/>
          </a:xfrm>
        </p:spPr>
        <p:txBody>
          <a:bodyPr/>
          <a:lstStyle/>
          <a:p>
            <a:fld id="{BBDFB30D-4B0F-4B00-AA84-91E53E5A6F5C}" type="datetime1">
              <a:rPr lang="de-DE" smtClean="0"/>
              <a:t>06.12.2021</a:t>
            </a:fld>
            <a:endParaRPr lang="de-DE"/>
          </a:p>
        </p:txBody>
      </p:sp>
      <p:sp>
        <p:nvSpPr>
          <p:cNvPr id="6" name="Foliennummernplatzhalter 5">
            <a:extLst>
              <a:ext uri="{FF2B5EF4-FFF2-40B4-BE49-F238E27FC236}">
                <a16:creationId xmlns:a16="http://schemas.microsoft.com/office/drawing/2014/main" id="{7F54CEE5-270D-4455-B95B-BD03D79EC25B}"/>
              </a:ext>
            </a:extLst>
          </p:cNvPr>
          <p:cNvSpPr>
            <a:spLocks noGrp="1"/>
          </p:cNvSpPr>
          <p:nvPr>
            <p:ph type="sldNum" sz="quarter" idx="4294967295"/>
          </p:nvPr>
        </p:nvSpPr>
        <p:spPr>
          <a:xfrm>
            <a:off x="0" y="6480175"/>
            <a:ext cx="539750" cy="179388"/>
          </a:xfrm>
        </p:spPr>
        <p:txBody>
          <a:bodyPr/>
          <a:lstStyle/>
          <a:p>
            <a:fld id="{02CEFE82-39F2-4F47-8A0C-D5AB3496FA5C}" type="slidenum">
              <a:rPr lang="de-DE" smtClean="0"/>
              <a:pPr/>
              <a:t>3</a:t>
            </a:fld>
            <a:endParaRPr lang="de-DE"/>
          </a:p>
        </p:txBody>
      </p:sp>
      <p:sp>
        <p:nvSpPr>
          <p:cNvPr id="28" name="Textplatzhalter 26">
            <a:extLst>
              <a:ext uri="{FF2B5EF4-FFF2-40B4-BE49-F238E27FC236}">
                <a16:creationId xmlns:a16="http://schemas.microsoft.com/office/drawing/2014/main" id="{DF02FB44-070B-45A4-9277-7A25FE0BC373}"/>
              </a:ext>
            </a:extLst>
          </p:cNvPr>
          <p:cNvSpPr txBox="1">
            <a:spLocks/>
          </p:cNvSpPr>
          <p:nvPr/>
        </p:nvSpPr>
        <p:spPr bwMode="gray">
          <a:xfrm>
            <a:off x="997198" y="2635000"/>
            <a:ext cx="4239825" cy="252000"/>
          </a:xfrm>
          <a:prstGeom prst="rect">
            <a:avLst/>
          </a:prstGeom>
        </p:spPr>
        <p:txBody>
          <a:bodyPr vert="horz" lIns="0" tIns="0" rIns="0" bIns="0" rtlCol="0" anchor="ctr" anchorCtr="0">
            <a:noAutofit/>
          </a:bodyPr>
          <a:lstStyle>
            <a:lvl1pPr marL="0" indent="0" algn="l" defTabSz="914400" rtl="0" eaLnBrk="1" latinLnBrk="0" hangingPunct="1">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vl2pPr marL="685800" indent="-228600" algn="l" defTabSz="914400" rtl="0" eaLnBrk="1" latinLnBrk="0" hangingPunct="1">
              <a:lnSpc>
                <a:spcPct val="150000"/>
              </a:lnSpc>
              <a:spcBef>
                <a:spcPts val="500"/>
              </a:spcBef>
              <a:spcAft>
                <a:spcPts val="600"/>
              </a:spcAft>
              <a:buFont typeface="Tahoma" panose="020B060403050404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600"/>
              </a:spcAft>
              <a:buFont typeface="Tahoma" panose="020B060403050404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a:t>CFST 2134</a:t>
            </a:r>
          </a:p>
        </p:txBody>
      </p:sp>
      <p:pic>
        <p:nvPicPr>
          <p:cNvPr id="22" name="Bildplatzhalter 21">
            <a:extLst>
              <a:ext uri="{FF2B5EF4-FFF2-40B4-BE49-F238E27FC236}">
                <a16:creationId xmlns:a16="http://schemas.microsoft.com/office/drawing/2014/main" id="{F6B2F392-702B-467A-B5D8-2F3DEF23FF2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5692591" y="1219200"/>
            <a:ext cx="6499409" cy="5638800"/>
          </a:xfrm>
          <a:prstGeom prst="rect">
            <a:avLst/>
          </a:prstGeom>
        </p:spPr>
      </p:pic>
    </p:spTree>
    <p:extLst>
      <p:ext uri="{BB962C8B-B14F-4D97-AF65-F5344CB8AC3E}">
        <p14:creationId xmlns:p14="http://schemas.microsoft.com/office/powerpoint/2010/main" val="42243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E03B2D8-7F89-493C-80C9-F40CAB86213E}"/>
              </a:ext>
            </a:extLst>
          </p:cNvPr>
          <p:cNvSpPr>
            <a:spLocks noGrp="1"/>
          </p:cNvSpPr>
          <p:nvPr>
            <p:ph sz="half" idx="1"/>
          </p:nvPr>
        </p:nvSpPr>
        <p:spPr/>
        <p:txBody>
          <a:bodyPr/>
          <a:lstStyle/>
          <a:p>
            <a:pPr>
              <a:spcBef>
                <a:spcPts val="600"/>
              </a:spcBef>
            </a:pPr>
            <a:r>
              <a:rPr lang="fr-CH" noProof="0" dirty="0"/>
              <a:t>En vigueur depuis le 1er juillet 2017</a:t>
            </a:r>
          </a:p>
          <a:p>
            <a:pPr>
              <a:lnSpc>
                <a:spcPct val="100000"/>
              </a:lnSpc>
              <a:spcBef>
                <a:spcPts val="600"/>
              </a:spcBef>
            </a:pPr>
            <a:r>
              <a:rPr lang="fr-CH" noProof="0" dirty="0"/>
              <a:t>La période de transition se termine le </a:t>
            </a:r>
            <a:r>
              <a:rPr lang="fr-CH" b="1" noProof="0" dirty="0"/>
              <a:t>31 décembre 2021</a:t>
            </a:r>
          </a:p>
          <a:p>
            <a:pPr>
              <a:lnSpc>
                <a:spcPct val="100000"/>
              </a:lnSpc>
              <a:spcBef>
                <a:spcPts val="600"/>
              </a:spcBef>
            </a:pPr>
            <a:r>
              <a:rPr lang="fr-CH" noProof="0" dirty="0"/>
              <a:t>S'applique à tous les entrepreneurs de travaux forestiers:</a:t>
            </a:r>
          </a:p>
          <a:p>
            <a:pPr lvl="1">
              <a:lnSpc>
                <a:spcPct val="100000"/>
              </a:lnSpc>
              <a:spcAft>
                <a:spcPts val="0"/>
              </a:spcAft>
              <a:buSzPct val="90000"/>
              <a:buFont typeface="Wingdings 3" panose="05040102010807070707" pitchFamily="18" charset="2"/>
              <a:buChar char="c"/>
            </a:pPr>
            <a:r>
              <a:rPr lang="fr-CH" i="1" noProof="0" dirty="0"/>
              <a:t>Pour les salaires</a:t>
            </a:r>
          </a:p>
          <a:p>
            <a:pPr lvl="1">
              <a:lnSpc>
                <a:spcPct val="100000"/>
              </a:lnSpc>
              <a:spcAft>
                <a:spcPts val="0"/>
              </a:spcAft>
              <a:buSzPct val="90000"/>
              <a:buFont typeface="Wingdings 3" panose="05040102010807070707" pitchFamily="18" charset="2"/>
              <a:buChar char="c"/>
            </a:pPr>
            <a:r>
              <a:rPr lang="fr-CH" i="1" noProof="0" dirty="0"/>
              <a:t>Bois à titre onéreux</a:t>
            </a:r>
          </a:p>
          <a:p>
            <a:pPr lvl="1">
              <a:lnSpc>
                <a:spcPct val="100000"/>
              </a:lnSpc>
              <a:spcAft>
                <a:spcPts val="0"/>
              </a:spcAft>
              <a:buSzPct val="90000"/>
              <a:buFont typeface="Wingdings 3" panose="05040102010807070707" pitchFamily="18" charset="2"/>
              <a:buChar char="c"/>
            </a:pPr>
            <a:r>
              <a:rPr lang="fr-CH" i="1" noProof="0" dirty="0"/>
              <a:t>Gérer les zones forestières du bailleur</a:t>
            </a:r>
          </a:p>
          <a:p>
            <a:pPr lvl="1">
              <a:lnSpc>
                <a:spcPct val="100000"/>
              </a:lnSpc>
              <a:spcAft>
                <a:spcPts val="0"/>
              </a:spcAft>
              <a:buSzPct val="90000"/>
              <a:buFont typeface="Wingdings 3" panose="05040102010807070707" pitchFamily="18" charset="2"/>
              <a:buChar char="c"/>
            </a:pPr>
            <a:r>
              <a:rPr lang="fr-CH" i="1" noProof="0" dirty="0"/>
              <a:t>…</a:t>
            </a:r>
          </a:p>
        </p:txBody>
      </p:sp>
      <p:sp>
        <p:nvSpPr>
          <p:cNvPr id="3" name="Titel 2">
            <a:extLst>
              <a:ext uri="{FF2B5EF4-FFF2-40B4-BE49-F238E27FC236}">
                <a16:creationId xmlns:a16="http://schemas.microsoft.com/office/drawing/2014/main" id="{AA72E376-ED49-4B46-8A0A-B9D29C0933CF}"/>
              </a:ext>
            </a:extLst>
          </p:cNvPr>
          <p:cNvSpPr>
            <a:spLocks noGrp="1"/>
          </p:cNvSpPr>
          <p:nvPr>
            <p:ph type="title"/>
          </p:nvPr>
        </p:nvSpPr>
        <p:spPr/>
        <p:txBody>
          <a:bodyPr/>
          <a:lstStyle/>
          <a:p>
            <a:r>
              <a:rPr lang="fr-CH" noProof="0" dirty="0"/>
              <a:t>Loi sur les forêts  Art. 21a</a:t>
            </a:r>
          </a:p>
        </p:txBody>
      </p:sp>
      <p:sp>
        <p:nvSpPr>
          <p:cNvPr id="4" name="Datumsplatzhalter 3">
            <a:extLst>
              <a:ext uri="{FF2B5EF4-FFF2-40B4-BE49-F238E27FC236}">
                <a16:creationId xmlns:a16="http://schemas.microsoft.com/office/drawing/2014/main" id="{404C3A45-6F6A-45A3-B432-4D62E6D2C3AC}"/>
              </a:ext>
            </a:extLst>
          </p:cNvPr>
          <p:cNvSpPr>
            <a:spLocks noGrp="1"/>
          </p:cNvSpPr>
          <p:nvPr>
            <p:ph type="dt" sz="half" idx="2"/>
          </p:nvPr>
        </p:nvSpPr>
        <p:spPr/>
        <p:txBody>
          <a:bodyPr/>
          <a:lstStyle/>
          <a:p>
            <a:fld id="{92C8DDD5-F8FF-4C13-B31D-0F1AF0780301}" type="datetime1">
              <a:rPr lang="de-DE" smtClean="0"/>
              <a:t>06.12.2021</a:t>
            </a:fld>
            <a:endParaRPr lang="de-DE"/>
          </a:p>
        </p:txBody>
      </p:sp>
      <p:sp>
        <p:nvSpPr>
          <p:cNvPr id="6" name="Foliennummernplatzhalter 5">
            <a:extLst>
              <a:ext uri="{FF2B5EF4-FFF2-40B4-BE49-F238E27FC236}">
                <a16:creationId xmlns:a16="http://schemas.microsoft.com/office/drawing/2014/main" id="{6FBBB4E1-48CA-4FD9-8353-DA1FD8081C3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4</a:t>
            </a:fld>
            <a:endParaRPr lang="de-DE"/>
          </a:p>
        </p:txBody>
      </p:sp>
      <p:sp>
        <p:nvSpPr>
          <p:cNvPr id="7" name="Inhaltsplatzhalter 6">
            <a:extLst>
              <a:ext uri="{FF2B5EF4-FFF2-40B4-BE49-F238E27FC236}">
                <a16:creationId xmlns:a16="http://schemas.microsoft.com/office/drawing/2014/main" id="{11D2366E-A8B1-42BC-9028-ACE136F627EC}"/>
              </a:ext>
            </a:extLst>
          </p:cNvPr>
          <p:cNvSpPr>
            <a:spLocks noGrp="1"/>
          </p:cNvSpPr>
          <p:nvPr>
            <p:ph sz="half" idx="34"/>
          </p:nvPr>
        </p:nvSpPr>
        <p:spPr>
          <a:solidFill>
            <a:schemeClr val="accent2"/>
          </a:solidFill>
        </p:spPr>
        <p:txBody>
          <a:bodyPr lIns="72000" tIns="72000" rIns="72000"/>
          <a:lstStyle/>
          <a:p>
            <a:pPr marL="0" indent="0">
              <a:lnSpc>
                <a:spcPct val="100000"/>
              </a:lnSpc>
              <a:buNone/>
            </a:pPr>
            <a:r>
              <a:rPr lang="fr-CH" b="1" noProof="0" dirty="0"/>
              <a:t>Art. 21a Sécurité au travail  </a:t>
            </a:r>
          </a:p>
          <a:p>
            <a:pPr marL="0" indent="0">
              <a:lnSpc>
                <a:spcPct val="100000"/>
              </a:lnSpc>
              <a:buNone/>
            </a:pPr>
            <a:r>
              <a:rPr lang="fr-CH" i="1" noProof="0" dirty="0"/>
              <a:t>Aux fins de garantir la sécurité au travail, les mandataires doivent justifier que les personnes qui exécutent les travaux de récolte du bois en forêt ont suivi un cours de sensibilisation aux dangers des travaux forestiers reconnu par la Confédération. </a:t>
            </a:r>
          </a:p>
          <a:p>
            <a:pPr marL="0" indent="0">
              <a:lnSpc>
                <a:spcPct val="100000"/>
              </a:lnSpc>
              <a:buNone/>
            </a:pPr>
            <a:endParaRPr lang="fr-CH" noProof="0" dirty="0"/>
          </a:p>
        </p:txBody>
      </p:sp>
      <p:sp>
        <p:nvSpPr>
          <p:cNvPr id="9" name="Textfeld 8">
            <a:extLst>
              <a:ext uri="{FF2B5EF4-FFF2-40B4-BE49-F238E27FC236}">
                <a16:creationId xmlns:a16="http://schemas.microsoft.com/office/drawing/2014/main" id="{95424897-7219-448B-A121-C12E36D125BF}"/>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1</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9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E03B2D8-7F89-493C-80C9-F40CAB86213E}"/>
              </a:ext>
            </a:extLst>
          </p:cNvPr>
          <p:cNvSpPr>
            <a:spLocks noGrp="1"/>
          </p:cNvSpPr>
          <p:nvPr>
            <p:ph sz="half" idx="1"/>
          </p:nvPr>
        </p:nvSpPr>
        <p:spPr/>
        <p:txBody>
          <a:bodyPr/>
          <a:lstStyle/>
          <a:p>
            <a:r>
              <a:rPr lang="fr-CH" noProof="0" dirty="0"/>
              <a:t>En vigueur depuis le 1er juillet 2017</a:t>
            </a:r>
          </a:p>
          <a:p>
            <a:pPr>
              <a:lnSpc>
                <a:spcPct val="100000"/>
              </a:lnSpc>
            </a:pPr>
            <a:r>
              <a:rPr lang="fr-CH" noProof="0" dirty="0"/>
              <a:t>La période de transition se termine le 31 décembre 2021</a:t>
            </a:r>
          </a:p>
          <a:p>
            <a:pPr>
              <a:lnSpc>
                <a:spcPct val="100000"/>
              </a:lnSpc>
            </a:pPr>
            <a:r>
              <a:rPr lang="fr-CH" noProof="0" dirty="0"/>
              <a:t>La formation dure au total au moins </a:t>
            </a:r>
            <a:r>
              <a:rPr lang="fr-CH" b="1" noProof="0" dirty="0"/>
              <a:t>10 jours !</a:t>
            </a:r>
          </a:p>
        </p:txBody>
      </p:sp>
      <p:sp>
        <p:nvSpPr>
          <p:cNvPr id="3" name="Titel 2">
            <a:extLst>
              <a:ext uri="{FF2B5EF4-FFF2-40B4-BE49-F238E27FC236}">
                <a16:creationId xmlns:a16="http://schemas.microsoft.com/office/drawing/2014/main" id="{AA72E376-ED49-4B46-8A0A-B9D29C0933CF}"/>
              </a:ext>
            </a:extLst>
          </p:cNvPr>
          <p:cNvSpPr>
            <a:spLocks noGrp="1"/>
          </p:cNvSpPr>
          <p:nvPr>
            <p:ph type="title"/>
          </p:nvPr>
        </p:nvSpPr>
        <p:spPr/>
        <p:txBody>
          <a:bodyPr/>
          <a:lstStyle/>
          <a:p>
            <a:r>
              <a:rPr lang="fr-CH" noProof="0" dirty="0"/>
              <a:t>Ordonnance sur les forêts Art. 34 al.2</a:t>
            </a:r>
          </a:p>
        </p:txBody>
      </p:sp>
      <p:sp>
        <p:nvSpPr>
          <p:cNvPr id="4" name="Datumsplatzhalter 3">
            <a:extLst>
              <a:ext uri="{FF2B5EF4-FFF2-40B4-BE49-F238E27FC236}">
                <a16:creationId xmlns:a16="http://schemas.microsoft.com/office/drawing/2014/main" id="{404C3A45-6F6A-45A3-B432-4D62E6D2C3AC}"/>
              </a:ext>
            </a:extLst>
          </p:cNvPr>
          <p:cNvSpPr>
            <a:spLocks noGrp="1"/>
          </p:cNvSpPr>
          <p:nvPr>
            <p:ph type="dt" sz="half" idx="2"/>
          </p:nvPr>
        </p:nvSpPr>
        <p:spPr/>
        <p:txBody>
          <a:bodyPr/>
          <a:lstStyle/>
          <a:p>
            <a:fld id="{92C8DDD5-F8FF-4C13-B31D-0F1AF0780301}" type="datetime1">
              <a:rPr lang="de-DE" smtClean="0"/>
              <a:t>06.12.2021</a:t>
            </a:fld>
            <a:endParaRPr lang="de-DE"/>
          </a:p>
        </p:txBody>
      </p:sp>
      <p:sp>
        <p:nvSpPr>
          <p:cNvPr id="6" name="Foliennummernplatzhalter 5">
            <a:extLst>
              <a:ext uri="{FF2B5EF4-FFF2-40B4-BE49-F238E27FC236}">
                <a16:creationId xmlns:a16="http://schemas.microsoft.com/office/drawing/2014/main" id="{6FBBB4E1-48CA-4FD9-8353-DA1FD8081C3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5</a:t>
            </a:fld>
            <a:endParaRPr lang="de-DE"/>
          </a:p>
        </p:txBody>
      </p:sp>
      <p:sp>
        <p:nvSpPr>
          <p:cNvPr id="7" name="Inhaltsplatzhalter 6">
            <a:extLst>
              <a:ext uri="{FF2B5EF4-FFF2-40B4-BE49-F238E27FC236}">
                <a16:creationId xmlns:a16="http://schemas.microsoft.com/office/drawing/2014/main" id="{11D2366E-A8B1-42BC-9028-ACE136F627EC}"/>
              </a:ext>
            </a:extLst>
          </p:cNvPr>
          <p:cNvSpPr>
            <a:spLocks noGrp="1"/>
          </p:cNvSpPr>
          <p:nvPr>
            <p:ph sz="half" idx="34"/>
          </p:nvPr>
        </p:nvSpPr>
        <p:spPr>
          <a:solidFill>
            <a:schemeClr val="accent2"/>
          </a:solidFill>
        </p:spPr>
        <p:txBody>
          <a:bodyPr lIns="72000" tIns="72000" rIns="72000"/>
          <a:lstStyle/>
          <a:p>
            <a:pPr marL="0" indent="0">
              <a:lnSpc>
                <a:spcPct val="100000"/>
              </a:lnSpc>
              <a:buNone/>
            </a:pPr>
            <a:r>
              <a:rPr lang="fr-CH" b="1" noProof="0" dirty="0"/>
              <a:t>Art. 34 Al. 2 Sécurité au travail  </a:t>
            </a:r>
          </a:p>
          <a:p>
            <a:pPr marL="0" indent="0">
              <a:lnSpc>
                <a:spcPct val="100000"/>
              </a:lnSpc>
              <a:buNone/>
            </a:pPr>
            <a:r>
              <a:rPr lang="fr-CH" i="1" noProof="0" dirty="0"/>
              <a:t>Les cours reconnus par la Confédération doivent porter sur les bases de la sécurité au travail, en particulier l’abattage, l’ébranchage, le débitage et le débardage d’arbres et de troncs dans les règles et en toute sécurité; ils doivent totaliser au </a:t>
            </a:r>
            <a:r>
              <a:rPr lang="fr-CH" b="1" i="1" noProof="0" dirty="0"/>
              <a:t>minimum dix jours</a:t>
            </a:r>
            <a:r>
              <a:rPr lang="fr-CH" i="1" noProof="0" dirty="0"/>
              <a:t>. </a:t>
            </a:r>
          </a:p>
        </p:txBody>
      </p:sp>
      <p:sp>
        <p:nvSpPr>
          <p:cNvPr id="9" name="Textfeld 8">
            <a:extLst>
              <a:ext uri="{FF2B5EF4-FFF2-40B4-BE49-F238E27FC236}">
                <a16:creationId xmlns:a16="http://schemas.microsoft.com/office/drawing/2014/main" id="{95424897-7219-448B-A121-C12E36D125BF}"/>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1</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71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nhaltsplatzhalter 26">
            <a:extLst>
              <a:ext uri="{FF2B5EF4-FFF2-40B4-BE49-F238E27FC236}">
                <a16:creationId xmlns:a16="http://schemas.microsoft.com/office/drawing/2014/main" id="{3C66B120-EB83-4B9D-9E80-0BC992CF1DCA}"/>
              </a:ext>
            </a:extLst>
          </p:cNvPr>
          <p:cNvSpPr>
            <a:spLocks noGrp="1"/>
          </p:cNvSpPr>
          <p:nvPr>
            <p:ph sz="half" idx="1"/>
          </p:nvPr>
        </p:nvSpPr>
        <p:spPr>
          <a:xfrm>
            <a:off x="525365" y="1736725"/>
            <a:ext cx="5674803" cy="4572000"/>
          </a:xfrm>
        </p:spPr>
        <p:txBody>
          <a:bodyPr/>
          <a:lstStyle/>
          <a:p>
            <a:r>
              <a:rPr lang="fr-CH" noProof="0" dirty="0"/>
              <a:t>En vigueur depuis le 6 décembre 2017</a:t>
            </a:r>
          </a:p>
          <a:p>
            <a:pPr>
              <a:lnSpc>
                <a:spcPct val="100000"/>
              </a:lnSpc>
            </a:pPr>
            <a:r>
              <a:rPr lang="fr-CH" noProof="0" dirty="0"/>
              <a:t>Définit les objectifs de protection pour les opérations avec les employés</a:t>
            </a:r>
          </a:p>
          <a:p>
            <a:pPr>
              <a:lnSpc>
                <a:spcPct val="100000"/>
              </a:lnSpc>
            </a:pPr>
            <a:r>
              <a:rPr lang="fr-CH" noProof="0" dirty="0"/>
              <a:t>Les travaux forestiers sont définis comme l'ensemble des activités nécessaires à la création, à l'entretien et à l'utilisation ainsi qu'à la protection des forêts et des zones forestières.</a:t>
            </a:r>
          </a:p>
          <a:p>
            <a:pPr>
              <a:lnSpc>
                <a:spcPct val="100000"/>
              </a:lnSpc>
            </a:pPr>
            <a:r>
              <a:rPr lang="fr-CH" noProof="0" dirty="0"/>
              <a:t>Comprend, entre autres, le travail sur les bosquets champêtres et les bosquets riverains.</a:t>
            </a:r>
          </a:p>
        </p:txBody>
      </p:sp>
      <p:sp>
        <p:nvSpPr>
          <p:cNvPr id="26" name="Titel 25">
            <a:extLst>
              <a:ext uri="{FF2B5EF4-FFF2-40B4-BE49-F238E27FC236}">
                <a16:creationId xmlns:a16="http://schemas.microsoft.com/office/drawing/2014/main" id="{4E7F62D7-7131-4B10-9F6D-05CF3A526BAE}"/>
              </a:ext>
            </a:extLst>
          </p:cNvPr>
          <p:cNvSpPr>
            <a:spLocks noGrp="1"/>
          </p:cNvSpPr>
          <p:nvPr>
            <p:ph type="title"/>
          </p:nvPr>
        </p:nvSpPr>
        <p:spPr/>
        <p:txBody>
          <a:bodyPr/>
          <a:lstStyle/>
          <a:p>
            <a:r>
              <a:rPr lang="fr-CH" noProof="0" dirty="0"/>
              <a:t>Directive CFST 2134 "Travaux forestiers »</a:t>
            </a:r>
          </a:p>
        </p:txBody>
      </p:sp>
      <p:sp>
        <p:nvSpPr>
          <p:cNvPr id="6" name="Textfeld 5">
            <a:extLst>
              <a:ext uri="{FF2B5EF4-FFF2-40B4-BE49-F238E27FC236}">
                <a16:creationId xmlns:a16="http://schemas.microsoft.com/office/drawing/2014/main" id="{DBD7FB3E-AA49-465C-B2BC-38F4292836B4}"/>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2</a:t>
            </a:r>
            <a:endParaRPr lang="de-CH" b="1">
              <a:latin typeface="Arial" panose="020B0604020202020204" pitchFamily="34" charset="0"/>
              <a:cs typeface="Arial" panose="020B0604020202020204" pitchFamily="34" charset="0"/>
            </a:endParaRPr>
          </a:p>
        </p:txBody>
      </p:sp>
      <p:sp>
        <p:nvSpPr>
          <p:cNvPr id="4" name="Inhaltsplatzhalter 3">
            <a:extLst>
              <a:ext uri="{FF2B5EF4-FFF2-40B4-BE49-F238E27FC236}">
                <a16:creationId xmlns:a16="http://schemas.microsoft.com/office/drawing/2014/main" id="{DC33A99F-15B2-48C9-AB1B-0301F78DAEB6}"/>
              </a:ext>
            </a:extLst>
          </p:cNvPr>
          <p:cNvSpPr>
            <a:spLocks noGrp="1"/>
          </p:cNvSpPr>
          <p:nvPr>
            <p:ph sz="half" idx="34"/>
          </p:nvPr>
        </p:nvSpPr>
        <p:spPr/>
        <p:txBody>
          <a:bodyPr/>
          <a:lstStyle/>
          <a:p>
            <a:endParaRPr lang="de-CH"/>
          </a:p>
        </p:txBody>
      </p:sp>
      <p:pic>
        <p:nvPicPr>
          <p:cNvPr id="7" name="Grafik 6">
            <a:extLst>
              <a:ext uri="{FF2B5EF4-FFF2-40B4-BE49-F238E27FC236}">
                <a16:creationId xmlns:a16="http://schemas.microsoft.com/office/drawing/2014/main" id="{F8004CD9-E5B9-4C87-A7FD-D1AEDAFDDABF}"/>
              </a:ext>
            </a:extLst>
          </p:cNvPr>
          <p:cNvPicPr>
            <a:picLocks noChangeAspect="1"/>
          </p:cNvPicPr>
          <p:nvPr/>
        </p:nvPicPr>
        <p:blipFill>
          <a:blip r:embed="rId3"/>
          <a:stretch>
            <a:fillRect/>
          </a:stretch>
        </p:blipFill>
        <p:spPr>
          <a:xfrm rot="167707">
            <a:off x="7063672" y="1117917"/>
            <a:ext cx="3757941" cy="5381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849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C9152B4-ED0A-4ABA-A2D7-6F8F9A7C77B4}"/>
              </a:ext>
            </a:extLst>
          </p:cNvPr>
          <p:cNvSpPr>
            <a:spLocks noGrp="1"/>
          </p:cNvSpPr>
          <p:nvPr>
            <p:ph sz="half" idx="1"/>
          </p:nvPr>
        </p:nvSpPr>
        <p:spPr>
          <a:xfrm>
            <a:off x="525365" y="1736725"/>
            <a:ext cx="5642817" cy="4572000"/>
          </a:xfrm>
        </p:spPr>
        <p:txBody>
          <a:bodyPr/>
          <a:lstStyle/>
          <a:p>
            <a:pPr marL="0" indent="0">
              <a:lnSpc>
                <a:spcPct val="100000"/>
              </a:lnSpc>
              <a:buNone/>
            </a:pPr>
            <a:r>
              <a:rPr lang="fr-CH" b="1" noProof="0" dirty="0">
                <a:effectLst/>
                <a:latin typeface="Arial" panose="020B0604020202020204" pitchFamily="34" charset="0"/>
              </a:rPr>
              <a:t>Pour les travaux présentant des risques particuliers, il est requis :</a:t>
            </a:r>
          </a:p>
          <a:p>
            <a:pPr marL="357188" indent="-357188">
              <a:lnSpc>
                <a:spcPct val="100000"/>
              </a:lnSpc>
              <a:buClr>
                <a:srgbClr val="FF0000"/>
              </a:buClr>
              <a:buSzPct val="100000"/>
              <a:buFont typeface="Wingdings 3" panose="05040102010807070707" pitchFamily="18" charset="2"/>
              <a:buChar char="c"/>
            </a:pPr>
            <a:r>
              <a:rPr lang="fr-CH" noProof="0" dirty="0">
                <a:effectLst/>
                <a:latin typeface="Arial" panose="020B0604020202020204" pitchFamily="34" charset="0"/>
              </a:rPr>
              <a:t>formation terminée avec certificat de formation</a:t>
            </a:r>
          </a:p>
          <a:p>
            <a:pPr marL="0" indent="0">
              <a:lnSpc>
                <a:spcPct val="100000"/>
              </a:lnSpc>
              <a:buClr>
                <a:srgbClr val="FF0000"/>
              </a:buClr>
              <a:buSzPct val="100000"/>
              <a:buNone/>
            </a:pPr>
            <a:r>
              <a:rPr lang="fr-CH" b="1" noProof="0" dirty="0">
                <a:effectLst/>
                <a:latin typeface="Arial" panose="020B0604020202020204" pitchFamily="34" charset="0"/>
              </a:rPr>
              <a:t>ou</a:t>
            </a:r>
          </a:p>
          <a:p>
            <a:pPr marL="357188" indent="-357188">
              <a:lnSpc>
                <a:spcPct val="100000"/>
              </a:lnSpc>
              <a:buClr>
                <a:srgbClr val="FF0000"/>
              </a:buClr>
              <a:buSzPct val="100000"/>
              <a:buFont typeface="Wingdings 3" panose="05040102010807070707" pitchFamily="18" charset="2"/>
              <a:buChar char="c"/>
            </a:pPr>
            <a:r>
              <a:rPr lang="fr-CH" noProof="0" dirty="0">
                <a:effectLst/>
                <a:latin typeface="Arial" panose="020B0604020202020204" pitchFamily="34" charset="0"/>
              </a:rPr>
              <a:t>validation de compétence avec confirmation</a:t>
            </a:r>
          </a:p>
          <a:p>
            <a:pPr marL="0" indent="0">
              <a:lnSpc>
                <a:spcPct val="100000"/>
              </a:lnSpc>
              <a:buNone/>
            </a:pPr>
            <a:r>
              <a:rPr lang="fr-CH" b="1" noProof="0" dirty="0">
                <a:effectLst/>
                <a:latin typeface="Arial" panose="020B0604020202020204" pitchFamily="34" charset="0"/>
              </a:rPr>
              <a:t>Pour les travaux forestiers, une formation d'au moins 10 jours de cours au total est requise !	</a:t>
            </a:r>
          </a:p>
        </p:txBody>
      </p:sp>
      <p:sp>
        <p:nvSpPr>
          <p:cNvPr id="3" name="Titel 2">
            <a:extLst>
              <a:ext uri="{FF2B5EF4-FFF2-40B4-BE49-F238E27FC236}">
                <a16:creationId xmlns:a16="http://schemas.microsoft.com/office/drawing/2014/main" id="{7D31F7F5-E5E3-4636-B550-ACE0653F2C3A}"/>
              </a:ext>
            </a:extLst>
          </p:cNvPr>
          <p:cNvSpPr>
            <a:spLocks noGrp="1"/>
          </p:cNvSpPr>
          <p:nvPr>
            <p:ph type="title"/>
          </p:nvPr>
        </p:nvSpPr>
        <p:spPr/>
        <p:txBody>
          <a:bodyPr/>
          <a:lstStyle/>
          <a:p>
            <a:r>
              <a:rPr lang="fr-CH" noProof="0" dirty="0"/>
              <a:t>CFST 2134: Formation obligatoire pour les travaux forestiers</a:t>
            </a:r>
          </a:p>
        </p:txBody>
      </p:sp>
      <p:sp>
        <p:nvSpPr>
          <p:cNvPr id="4" name="Datumsplatzhalter 3">
            <a:extLst>
              <a:ext uri="{FF2B5EF4-FFF2-40B4-BE49-F238E27FC236}">
                <a16:creationId xmlns:a16="http://schemas.microsoft.com/office/drawing/2014/main" id="{7F6B37BF-548C-4AC0-811B-CC47670D9256}"/>
              </a:ext>
            </a:extLst>
          </p:cNvPr>
          <p:cNvSpPr>
            <a:spLocks noGrp="1"/>
          </p:cNvSpPr>
          <p:nvPr>
            <p:ph type="dt" sz="half" idx="2"/>
          </p:nvPr>
        </p:nvSpPr>
        <p:spPr/>
        <p:txBody>
          <a:bodyPr/>
          <a:lstStyle/>
          <a:p>
            <a:fld id="{92C8DDD5-F8FF-4C13-B31D-0F1AF0780301}" type="datetime1">
              <a:rPr lang="de-DE" smtClean="0"/>
              <a:t>06.12.2021</a:t>
            </a:fld>
            <a:endParaRPr lang="de-DE"/>
          </a:p>
        </p:txBody>
      </p:sp>
      <p:sp>
        <p:nvSpPr>
          <p:cNvPr id="6" name="Foliennummernplatzhalter 5">
            <a:extLst>
              <a:ext uri="{FF2B5EF4-FFF2-40B4-BE49-F238E27FC236}">
                <a16:creationId xmlns:a16="http://schemas.microsoft.com/office/drawing/2014/main" id="{C834B677-1A43-422E-B39B-66F8DD1BE433}"/>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7</a:t>
            </a:fld>
            <a:endParaRPr lang="de-DE"/>
          </a:p>
        </p:txBody>
      </p:sp>
      <p:pic>
        <p:nvPicPr>
          <p:cNvPr id="10" name="Inhaltsplatzhalter 9" descr="Ein Bild, das draußen, Baum, Person, Schnee enthält.&#10;&#10;Automatisch generierte Beschreibung">
            <a:extLst>
              <a:ext uri="{FF2B5EF4-FFF2-40B4-BE49-F238E27FC236}">
                <a16:creationId xmlns:a16="http://schemas.microsoft.com/office/drawing/2014/main" id="{65F08D22-3228-4B4A-9DC0-282778523F12}"/>
              </a:ext>
            </a:extLst>
          </p:cNvPr>
          <p:cNvPicPr>
            <a:picLocks noGrp="1" noChangeAspect="1"/>
          </p:cNvPicPr>
          <p:nvPr>
            <p:ph sz="half" idx="34"/>
          </p:nvPr>
        </p:nvPicPr>
        <p:blipFill rotWithShape="1">
          <a:blip r:embed="rId3" cstate="screen">
            <a:extLst>
              <a:ext uri="{28A0092B-C50C-407E-A947-70E740481C1C}">
                <a14:useLocalDpi xmlns:a14="http://schemas.microsoft.com/office/drawing/2010/main"/>
              </a:ext>
            </a:extLst>
          </a:blip>
          <a:srcRect/>
          <a:stretch/>
        </p:blipFill>
        <p:spPr>
          <a:xfrm>
            <a:off x="6419850" y="1746808"/>
            <a:ext cx="5248276" cy="4572000"/>
          </a:xfrm>
        </p:spPr>
      </p:pic>
      <p:sp>
        <p:nvSpPr>
          <p:cNvPr id="9" name="Textfeld 8">
            <a:extLst>
              <a:ext uri="{FF2B5EF4-FFF2-40B4-BE49-F238E27FC236}">
                <a16:creationId xmlns:a16="http://schemas.microsoft.com/office/drawing/2014/main" id="{F2DB8F1B-013B-4CA1-A96C-765139A284F5}"/>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2</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8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43294C-C303-4CD3-9CDF-C20EA124977A}"/>
              </a:ext>
            </a:extLst>
          </p:cNvPr>
          <p:cNvSpPr>
            <a:spLocks noGrp="1"/>
          </p:cNvSpPr>
          <p:nvPr>
            <p:ph sz="half" idx="1"/>
          </p:nvPr>
        </p:nvSpPr>
        <p:spPr>
          <a:xfrm>
            <a:off x="525365" y="1736725"/>
            <a:ext cx="5759821" cy="4572000"/>
          </a:xfrm>
        </p:spPr>
        <p:txBody>
          <a:bodyPr/>
          <a:lstStyle/>
          <a:p>
            <a:pPr>
              <a:lnSpc>
                <a:spcPct val="100000"/>
              </a:lnSpc>
              <a:spcAft>
                <a:spcPts val="0"/>
              </a:spcAft>
            </a:pPr>
            <a:r>
              <a:rPr lang="fr-CH" b="1" noProof="0" dirty="0">
                <a:effectLst/>
                <a:latin typeface="Arial" panose="020B0604020202020204" pitchFamily="34" charset="0"/>
              </a:rPr>
              <a:t>les travaux à la tronçonneuse</a:t>
            </a:r>
          </a:p>
          <a:p>
            <a:pPr>
              <a:lnSpc>
                <a:spcPct val="100000"/>
              </a:lnSpc>
              <a:spcAft>
                <a:spcPts val="0"/>
              </a:spcAft>
            </a:pPr>
            <a:r>
              <a:rPr lang="fr-CH" b="1" noProof="0" dirty="0">
                <a:effectLst/>
                <a:latin typeface="Arial" panose="020B0604020202020204" pitchFamily="34" charset="0"/>
              </a:rPr>
              <a:t>les travaux d'abattage</a:t>
            </a:r>
          </a:p>
          <a:p>
            <a:pPr>
              <a:lnSpc>
                <a:spcPct val="100000"/>
              </a:lnSpc>
              <a:spcAft>
                <a:spcPts val="0"/>
              </a:spcAft>
            </a:pPr>
            <a:r>
              <a:rPr lang="fr-CH" b="1" noProof="0" dirty="0">
                <a:effectLst/>
                <a:latin typeface="Arial" panose="020B0604020202020204" pitchFamily="34" charset="0"/>
              </a:rPr>
              <a:t>la mise à terre d’arbres encroués</a:t>
            </a:r>
          </a:p>
          <a:p>
            <a:pPr>
              <a:lnSpc>
                <a:spcPct val="100000"/>
              </a:lnSpc>
              <a:spcAft>
                <a:spcPts val="0"/>
              </a:spcAft>
            </a:pPr>
            <a:r>
              <a:rPr lang="fr-CH" b="1" noProof="0" dirty="0">
                <a:effectLst/>
                <a:latin typeface="Arial" panose="020B0604020202020204" pitchFamily="34" charset="0"/>
              </a:rPr>
              <a:t>le façonnage des arbres</a:t>
            </a:r>
          </a:p>
          <a:p>
            <a:pPr>
              <a:lnSpc>
                <a:spcPct val="100000"/>
              </a:lnSpc>
              <a:spcAft>
                <a:spcPts val="0"/>
              </a:spcAft>
            </a:pPr>
            <a:r>
              <a:rPr lang="fr-CH" b="1" noProof="0" dirty="0">
                <a:effectLst/>
                <a:latin typeface="Arial" panose="020B0604020202020204" pitchFamily="34" charset="0"/>
              </a:rPr>
              <a:t>le façonnage des chablis dus au vent</a:t>
            </a:r>
          </a:p>
          <a:p>
            <a:pPr>
              <a:lnSpc>
                <a:spcPct val="100000"/>
              </a:lnSpc>
              <a:spcAft>
                <a:spcPts val="0"/>
              </a:spcAft>
            </a:pPr>
            <a:r>
              <a:rPr lang="fr-CH" b="1" noProof="0" dirty="0">
                <a:effectLst/>
                <a:latin typeface="Arial" panose="020B0604020202020204" pitchFamily="34" charset="0"/>
              </a:rPr>
              <a:t>le débardage</a:t>
            </a:r>
          </a:p>
          <a:p>
            <a:pPr>
              <a:lnSpc>
                <a:spcPct val="100000"/>
              </a:lnSpc>
              <a:spcAft>
                <a:spcPts val="0"/>
              </a:spcAft>
            </a:pPr>
            <a:r>
              <a:rPr lang="fr-CH" b="1" noProof="0" dirty="0">
                <a:effectLst/>
                <a:latin typeface="Arial" panose="020B0604020202020204" pitchFamily="34" charset="0"/>
              </a:rPr>
              <a:t>le montage, le démontage et l'exploitation de câbles-grues</a:t>
            </a:r>
          </a:p>
          <a:p>
            <a:pPr>
              <a:lnSpc>
                <a:spcPct val="100000"/>
              </a:lnSpc>
              <a:spcAft>
                <a:spcPts val="0"/>
              </a:spcAft>
            </a:pPr>
            <a:r>
              <a:rPr lang="fr-CH" b="1" noProof="0" dirty="0">
                <a:effectLst/>
                <a:latin typeface="Arial" panose="020B0604020202020204" pitchFamily="34" charset="0"/>
              </a:rPr>
              <a:t>les travaux avec des cordes de sécurité</a:t>
            </a:r>
            <a:endParaRPr lang="fr-CH" noProof="0" dirty="0"/>
          </a:p>
        </p:txBody>
      </p:sp>
      <p:sp>
        <p:nvSpPr>
          <p:cNvPr id="3" name="Titel 2">
            <a:extLst>
              <a:ext uri="{FF2B5EF4-FFF2-40B4-BE49-F238E27FC236}">
                <a16:creationId xmlns:a16="http://schemas.microsoft.com/office/drawing/2014/main" id="{14F2902F-71BD-41B2-BD2E-9CB129B26B49}"/>
              </a:ext>
            </a:extLst>
          </p:cNvPr>
          <p:cNvSpPr>
            <a:spLocks noGrp="1"/>
          </p:cNvSpPr>
          <p:nvPr>
            <p:ph type="title"/>
          </p:nvPr>
        </p:nvSpPr>
        <p:spPr/>
        <p:txBody>
          <a:bodyPr/>
          <a:lstStyle/>
          <a:p>
            <a:r>
              <a:rPr lang="fr-CH" noProof="0" dirty="0">
                <a:effectLst/>
                <a:latin typeface="Arial" panose="020B0604020202020204" pitchFamily="34" charset="0"/>
              </a:rPr>
              <a:t>Travaux forestiers présentant des risques particuliers:</a:t>
            </a:r>
            <a:br>
              <a:rPr lang="fr-CH" noProof="0" dirty="0">
                <a:latin typeface="Courier New" panose="02070309020205020404" pitchFamily="49" charset="0"/>
              </a:rPr>
            </a:br>
            <a:endParaRPr lang="fr-CH" noProof="0" dirty="0"/>
          </a:p>
        </p:txBody>
      </p:sp>
      <p:sp>
        <p:nvSpPr>
          <p:cNvPr id="4" name="Datumsplatzhalter 3">
            <a:extLst>
              <a:ext uri="{FF2B5EF4-FFF2-40B4-BE49-F238E27FC236}">
                <a16:creationId xmlns:a16="http://schemas.microsoft.com/office/drawing/2014/main" id="{F38A2B5B-45F2-4A6D-875C-3EA8238616EE}"/>
              </a:ext>
            </a:extLst>
          </p:cNvPr>
          <p:cNvSpPr>
            <a:spLocks noGrp="1"/>
          </p:cNvSpPr>
          <p:nvPr>
            <p:ph type="dt" sz="half" idx="2"/>
          </p:nvPr>
        </p:nvSpPr>
        <p:spPr/>
        <p:txBody>
          <a:bodyPr/>
          <a:lstStyle/>
          <a:p>
            <a:fld id="{92C8DDD5-F8FF-4C13-B31D-0F1AF0780301}" type="datetime1">
              <a:rPr lang="de-DE" smtClean="0"/>
              <a:t>06.12.2021</a:t>
            </a:fld>
            <a:endParaRPr lang="de-DE"/>
          </a:p>
        </p:txBody>
      </p:sp>
      <p:sp>
        <p:nvSpPr>
          <p:cNvPr id="6" name="Foliennummernplatzhalter 5">
            <a:extLst>
              <a:ext uri="{FF2B5EF4-FFF2-40B4-BE49-F238E27FC236}">
                <a16:creationId xmlns:a16="http://schemas.microsoft.com/office/drawing/2014/main" id="{10998DA2-1E9F-4FFB-92D8-42D06B5B4C62}"/>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8</a:t>
            </a:fld>
            <a:endParaRPr lang="de-DE"/>
          </a:p>
        </p:txBody>
      </p:sp>
      <p:pic>
        <p:nvPicPr>
          <p:cNvPr id="12" name="Grafik 11" descr="Ein Bild, das Baum, draußen, Schnee, Person enthält.&#10;&#10;Automatisch generierte Beschreibung">
            <a:extLst>
              <a:ext uri="{FF2B5EF4-FFF2-40B4-BE49-F238E27FC236}">
                <a16:creationId xmlns:a16="http://schemas.microsoft.com/office/drawing/2014/main" id="{79860A9A-B4F7-4518-8C8B-8EAC93CD706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rot="16200000">
            <a:off x="6761957" y="1394617"/>
            <a:ext cx="4572002" cy="5256213"/>
          </a:xfrm>
          <a:prstGeom prst="rect">
            <a:avLst/>
          </a:prstGeom>
        </p:spPr>
      </p:pic>
      <p:sp>
        <p:nvSpPr>
          <p:cNvPr id="15" name="Textfeld 14">
            <a:extLst>
              <a:ext uri="{FF2B5EF4-FFF2-40B4-BE49-F238E27FC236}">
                <a16:creationId xmlns:a16="http://schemas.microsoft.com/office/drawing/2014/main" id="{ABC82870-72AA-415F-8AF2-A8F4128EDF5C}"/>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2</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78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8B23BE4-823D-4660-9932-D7A4C8B35C6A}"/>
              </a:ext>
            </a:extLst>
          </p:cNvPr>
          <p:cNvSpPr>
            <a:spLocks noGrp="1"/>
          </p:cNvSpPr>
          <p:nvPr>
            <p:ph sz="half" idx="1"/>
          </p:nvPr>
        </p:nvSpPr>
        <p:spPr/>
        <p:txBody>
          <a:bodyPr/>
          <a:lstStyle/>
          <a:p>
            <a:pPr>
              <a:lnSpc>
                <a:spcPct val="100000"/>
              </a:lnSpc>
            </a:pPr>
            <a:r>
              <a:rPr lang="fr-CH" noProof="0" dirty="0"/>
              <a:t>Les travaux forestiers ne font pas partie du plan de formation. </a:t>
            </a:r>
          </a:p>
          <a:p>
            <a:pPr marL="0" indent="0">
              <a:lnSpc>
                <a:spcPct val="100000"/>
              </a:lnSpc>
              <a:buNone/>
            </a:pPr>
            <a:endParaRPr lang="fr-CH" noProof="0" dirty="0"/>
          </a:p>
          <a:p>
            <a:pPr>
              <a:lnSpc>
                <a:spcPct val="100000"/>
              </a:lnSpc>
            </a:pPr>
            <a:r>
              <a:rPr lang="fr-CH" noProof="0" dirty="0"/>
              <a:t>Pour la formation des apprentis aux travaux forestiers, les exigences minimales de formation selon l'article 21a de la loi sur les forêts sont applicables.</a:t>
            </a:r>
          </a:p>
        </p:txBody>
      </p:sp>
      <p:sp>
        <p:nvSpPr>
          <p:cNvPr id="3" name="Titel 2">
            <a:extLst>
              <a:ext uri="{FF2B5EF4-FFF2-40B4-BE49-F238E27FC236}">
                <a16:creationId xmlns:a16="http://schemas.microsoft.com/office/drawing/2014/main" id="{2A4A457F-A525-4BC5-BC70-76E92DCE124A}"/>
              </a:ext>
            </a:extLst>
          </p:cNvPr>
          <p:cNvSpPr>
            <a:spLocks noGrp="1"/>
          </p:cNvSpPr>
          <p:nvPr>
            <p:ph type="title"/>
          </p:nvPr>
        </p:nvSpPr>
        <p:spPr>
          <a:xfrm>
            <a:off x="525463" y="270000"/>
            <a:ext cx="9352463" cy="803426"/>
          </a:xfrm>
        </p:spPr>
        <p:txBody>
          <a:bodyPr/>
          <a:lstStyle/>
          <a:p>
            <a:r>
              <a:rPr lang="fr-CH" noProof="0" dirty="0"/>
              <a:t>Conclusion </a:t>
            </a:r>
            <a:br>
              <a:rPr lang="fr-CH" noProof="0" dirty="0"/>
            </a:br>
            <a:r>
              <a:rPr lang="fr-CH" noProof="0" dirty="0"/>
              <a:t>Plan de formation agricole</a:t>
            </a:r>
          </a:p>
        </p:txBody>
      </p:sp>
      <p:sp>
        <p:nvSpPr>
          <p:cNvPr id="4" name="Datumsplatzhalter 3">
            <a:extLst>
              <a:ext uri="{FF2B5EF4-FFF2-40B4-BE49-F238E27FC236}">
                <a16:creationId xmlns:a16="http://schemas.microsoft.com/office/drawing/2014/main" id="{8C8DC2C4-7D01-496A-9FD3-A26BC8B65E02}"/>
              </a:ext>
            </a:extLst>
          </p:cNvPr>
          <p:cNvSpPr>
            <a:spLocks noGrp="1"/>
          </p:cNvSpPr>
          <p:nvPr>
            <p:ph type="dt" sz="half" idx="2"/>
          </p:nvPr>
        </p:nvSpPr>
        <p:spPr/>
        <p:txBody>
          <a:bodyPr/>
          <a:lstStyle/>
          <a:p>
            <a:fld id="{92C8DDD5-F8FF-4C13-B31D-0F1AF0780301}" type="datetime1">
              <a:rPr lang="de-DE" smtClean="0"/>
              <a:t>06.12.2021</a:t>
            </a:fld>
            <a:endParaRPr lang="de-DE"/>
          </a:p>
        </p:txBody>
      </p:sp>
      <p:sp>
        <p:nvSpPr>
          <p:cNvPr id="6" name="Foliennummernplatzhalter 5">
            <a:extLst>
              <a:ext uri="{FF2B5EF4-FFF2-40B4-BE49-F238E27FC236}">
                <a16:creationId xmlns:a16="http://schemas.microsoft.com/office/drawing/2014/main" id="{7EFB4249-9B2D-4AFB-A0CA-6A810128EAA9}"/>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9</a:t>
            </a:fld>
            <a:endParaRPr lang="de-DE"/>
          </a:p>
        </p:txBody>
      </p:sp>
      <p:pic>
        <p:nvPicPr>
          <p:cNvPr id="10" name="Inhaltsplatzhalter 9" descr="Ein Bild, das Text, Person enthält.&#10;&#10;Automatisch generierte Beschreibung">
            <a:extLst>
              <a:ext uri="{FF2B5EF4-FFF2-40B4-BE49-F238E27FC236}">
                <a16:creationId xmlns:a16="http://schemas.microsoft.com/office/drawing/2014/main" id="{867A608D-7921-4E6F-B3BA-220E3C612D22}"/>
              </a:ext>
            </a:extLst>
          </p:cNvPr>
          <p:cNvPicPr>
            <a:picLocks noGrp="1" noChangeAspect="1"/>
          </p:cNvPicPr>
          <p:nvPr>
            <p:ph sz="half" idx="34"/>
          </p:nvPr>
        </p:nvPicPr>
        <p:blipFill rotWithShape="1">
          <a:blip r:embed="rId3" cstate="screen">
            <a:extLst>
              <a:ext uri="{28A0092B-C50C-407E-A947-70E740481C1C}">
                <a14:useLocalDpi xmlns:a14="http://schemas.microsoft.com/office/drawing/2010/main"/>
              </a:ext>
            </a:extLst>
          </a:blip>
          <a:srcRect/>
          <a:stretch/>
        </p:blipFill>
        <p:spPr>
          <a:xfrm>
            <a:off x="6419850" y="1736725"/>
            <a:ext cx="5256213" cy="4572000"/>
          </a:xfrm>
        </p:spPr>
      </p:pic>
      <p:sp>
        <p:nvSpPr>
          <p:cNvPr id="9" name="Textfeld 8">
            <a:extLst>
              <a:ext uri="{FF2B5EF4-FFF2-40B4-BE49-F238E27FC236}">
                <a16:creationId xmlns:a16="http://schemas.microsoft.com/office/drawing/2014/main" id="{015A260B-9DEB-4BDD-B6FA-9C75946A08C2}"/>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20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UL_Master">
  <a:themeElements>
    <a:clrScheme name="BUL FARBEN">
      <a:dk1>
        <a:srgbClr val="000000"/>
      </a:dk1>
      <a:lt1>
        <a:sysClr val="window" lastClr="FFFFFF"/>
      </a:lt1>
      <a:dk2>
        <a:srgbClr val="B7B7B7"/>
      </a:dk2>
      <a:lt2>
        <a:srgbClr val="F5F5F5"/>
      </a:lt2>
      <a:accent1>
        <a:srgbClr val="5AC5F2"/>
      </a:accent1>
      <a:accent2>
        <a:srgbClr val="AFCA00"/>
      </a:accent2>
      <a:accent3>
        <a:srgbClr val="FDC300"/>
      </a:accent3>
      <a:accent4>
        <a:srgbClr val="E3000B"/>
      </a:accent4>
      <a:accent5>
        <a:srgbClr val="FFED00"/>
      </a:accent5>
      <a:accent6>
        <a:srgbClr val="00702A"/>
      </a:accent6>
      <a:hlink>
        <a:srgbClr val="FDC300"/>
      </a:hlink>
      <a:folHlink>
        <a:srgbClr val="FFE798"/>
      </a:folHlink>
    </a:clrScheme>
    <a:fontScheme name="BU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20191016_PPT_Beispiel_BUL_16x9.pptx" id="{121E0437-FC8C-437D-95CB-C7D631A35430}" vid="{95337E61-2011-4DC8-8E1E-EF4A8807424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Tahoma"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Tahoma"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20191016_PPT_Beispiel_BUL_16x9</Template>
  <TotalTime>0</TotalTime>
  <Words>3490</Words>
  <Application>Microsoft Office PowerPoint</Application>
  <PresentationFormat>Breitbild</PresentationFormat>
  <Paragraphs>226</Paragraphs>
  <Slides>14</Slides>
  <Notes>13</Notes>
  <HiddenSlides>1</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Tahoma</vt:lpstr>
      <vt:lpstr>Arial</vt:lpstr>
      <vt:lpstr>Wingdings</vt:lpstr>
      <vt:lpstr>Courier New</vt:lpstr>
      <vt:lpstr>Wingdings 3</vt:lpstr>
      <vt:lpstr>BUL_Master</vt:lpstr>
      <vt:lpstr>Informations sur cette présentation (Garder la diapositive cachée!)</vt:lpstr>
      <vt:lpstr>Travaux forestiers dans la formation agricole </vt:lpstr>
      <vt:lpstr>Contenu</vt:lpstr>
      <vt:lpstr>Loi sur les forêts  Art. 21a</vt:lpstr>
      <vt:lpstr>Ordonnance sur les forêts Art. 34 al.2</vt:lpstr>
      <vt:lpstr>Directive CFST 2134 "Travaux forestiers »</vt:lpstr>
      <vt:lpstr>CFST 2134: Formation obligatoire pour les travaux forestiers</vt:lpstr>
      <vt:lpstr>Travaux forestiers présentant des risques particuliers: </vt:lpstr>
      <vt:lpstr>Conclusion  Plan de formation agricole</vt:lpstr>
      <vt:lpstr>Conclusion Apprentis et employés dans l‘agriculture</vt:lpstr>
      <vt:lpstr>Expérience pratique Apprenti.e.s agricoles</vt:lpstr>
      <vt:lpstr>Conclusion apprenants et employés de l'agriculture</vt:lpstr>
      <vt:lpstr>Offre de formation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Travaux forestiers dans la formation agricole</dc:title>
  <dc:creator>Natanael Burgherr;stephane.seuret@bul.ch</dc:creator>
  <cp:lastModifiedBy>Natanael Burgherr</cp:lastModifiedBy>
  <cp:revision>30</cp:revision>
  <cp:lastPrinted>2021-11-29T08:14:47Z</cp:lastPrinted>
  <dcterms:created xsi:type="dcterms:W3CDTF">2021-04-28T15:33:11Z</dcterms:created>
  <dcterms:modified xsi:type="dcterms:W3CDTF">2021-12-06T13:04:03Z</dcterms:modified>
</cp:coreProperties>
</file>